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0"/>
  </p:notesMasterIdLst>
  <p:sldIdLst>
    <p:sldId id="301" r:id="rId3"/>
    <p:sldId id="302" r:id="rId4"/>
    <p:sldId id="334" r:id="rId5"/>
    <p:sldId id="310" r:id="rId6"/>
    <p:sldId id="312" r:id="rId7"/>
    <p:sldId id="313" r:id="rId8"/>
    <p:sldId id="318" r:id="rId9"/>
    <p:sldId id="319" r:id="rId10"/>
    <p:sldId id="321" r:id="rId11"/>
    <p:sldId id="323" r:id="rId12"/>
    <p:sldId id="324" r:id="rId13"/>
    <p:sldId id="325" r:id="rId14"/>
    <p:sldId id="326" r:id="rId15"/>
    <p:sldId id="329" r:id="rId16"/>
    <p:sldId id="333" r:id="rId17"/>
    <p:sldId id="331" r:id="rId18"/>
    <p:sldId id="257"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96" d="100"/>
          <a:sy n="96" d="100"/>
        </p:scale>
        <p:origin x="30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commons.wikimedia.org/wiki/File:Industry_Texas.jpg" TargetMode="External"/><Relationship Id="rId1" Type="http://schemas.openxmlformats.org/officeDocument/2006/relationships/image" Target="../media/image42.jpeg"/><Relationship Id="rId6" Type="http://schemas.openxmlformats.org/officeDocument/2006/relationships/hyperlink" Target="https://amybohac.wikispaces.com/Chicken+%26+Rice" TargetMode="External"/><Relationship Id="rId5" Type="http://schemas.openxmlformats.org/officeDocument/2006/relationships/image" Target="../media/image44.jpeg"/><Relationship Id="rId4" Type="http://schemas.openxmlformats.org/officeDocument/2006/relationships/hyperlink" Target="http://commons.wikimedia.org/wiki/File:PikiWiki_Israel_19700_Agriculture_in_Israel.JP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commons.wikimedia.org/wiki/File:Industry_Texas.jpg" TargetMode="External"/><Relationship Id="rId1" Type="http://schemas.openxmlformats.org/officeDocument/2006/relationships/image" Target="../media/image42.jpeg"/><Relationship Id="rId6" Type="http://schemas.openxmlformats.org/officeDocument/2006/relationships/hyperlink" Target="https://amybohac.wikispaces.com/Chicken+%26+Rice" TargetMode="External"/><Relationship Id="rId5" Type="http://schemas.openxmlformats.org/officeDocument/2006/relationships/image" Target="../media/image44.jpeg"/><Relationship Id="rId4" Type="http://schemas.openxmlformats.org/officeDocument/2006/relationships/hyperlink" Target="http://commons.wikimedia.org/wiki/File:PikiWiki_Israel_19700_Agriculture_in_Israel.JPG"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33ACC1-D061-4FAE-BF52-239B66200F64}" type="doc">
      <dgm:prSet loTypeId="urn:microsoft.com/office/officeart/2008/layout/AlternatingPictureBlocks" loCatId="list" qsTypeId="urn:microsoft.com/office/officeart/2005/8/quickstyle/simple3" qsCatId="simple" csTypeId="urn:microsoft.com/office/officeart/2005/8/colors/colorful4" csCatId="colorful" phldr="1"/>
      <dgm:spPr/>
      <dgm:t>
        <a:bodyPr/>
        <a:lstStyle/>
        <a:p>
          <a:endParaRPr lang="en-US"/>
        </a:p>
      </dgm:t>
    </dgm:pt>
    <dgm:pt modelId="{3D8AD005-1D1A-4833-8EC0-A8EFFDB24E78}">
      <dgm:prSet phldrT="[Text]"/>
      <dgm:spPr/>
      <dgm:t>
        <a:bodyPr/>
        <a:lstStyle/>
        <a:p>
          <a:r>
            <a:rPr lang="en-US" dirty="0"/>
            <a:t>BPA Management Zone (MZ)</a:t>
          </a:r>
        </a:p>
      </dgm:t>
    </dgm:pt>
    <dgm:pt modelId="{0AB81A29-41FC-4F45-82CD-D750EEA26F13}" type="parTrans" cxnId="{5DAC30ED-1B46-4715-AA2B-CA164E0F92FD}">
      <dgm:prSet/>
      <dgm:spPr/>
      <dgm:t>
        <a:bodyPr/>
        <a:lstStyle/>
        <a:p>
          <a:endParaRPr lang="en-US"/>
        </a:p>
      </dgm:t>
    </dgm:pt>
    <dgm:pt modelId="{23B07415-987A-4F66-8DEF-1545B1AD9E37}" type="sibTrans" cxnId="{5DAC30ED-1B46-4715-AA2B-CA164E0F92FD}">
      <dgm:prSet/>
      <dgm:spPr/>
      <dgm:t>
        <a:bodyPr/>
        <a:lstStyle/>
        <a:p>
          <a:endParaRPr lang="en-US"/>
        </a:p>
      </dgm:t>
    </dgm:pt>
    <dgm:pt modelId="{9EF1DED0-BC5C-46E7-9461-A4F29AD0EE95}">
      <dgm:prSet phldrT="[Text]"/>
      <dgm:spPr/>
      <dgm:t>
        <a:bodyPr/>
        <a:lstStyle/>
        <a:p>
          <a:r>
            <a:rPr lang="en-US" dirty="0"/>
            <a:t>Groundwater Sustainability Agency</a:t>
          </a:r>
        </a:p>
      </dgm:t>
    </dgm:pt>
    <dgm:pt modelId="{A799CEAE-E56A-441F-8C52-9982364344C1}" type="parTrans" cxnId="{D5C5FF52-33C6-43CC-9E3E-BA9BEE2FAEC2}">
      <dgm:prSet/>
      <dgm:spPr/>
      <dgm:t>
        <a:bodyPr/>
        <a:lstStyle/>
        <a:p>
          <a:endParaRPr lang="en-US"/>
        </a:p>
      </dgm:t>
    </dgm:pt>
    <dgm:pt modelId="{8538FE04-73FB-4AC6-BCBE-2D014691EBF5}" type="sibTrans" cxnId="{D5C5FF52-33C6-43CC-9E3E-BA9BEE2FAEC2}">
      <dgm:prSet/>
      <dgm:spPr/>
      <dgm:t>
        <a:bodyPr/>
        <a:lstStyle/>
        <a:p>
          <a:endParaRPr lang="en-US"/>
        </a:p>
      </dgm:t>
    </dgm:pt>
    <dgm:pt modelId="{C78C6F29-AF7E-4A7A-90B6-08E297AD6E5B}">
      <dgm:prSet phldrT="[Text]"/>
      <dgm:spPr/>
      <dgm:t>
        <a:bodyPr/>
        <a:lstStyle/>
        <a:p>
          <a:r>
            <a:rPr lang="en-US" dirty="0"/>
            <a:t>Irrigated Lands Regulatory Program Coalition</a:t>
          </a:r>
        </a:p>
      </dgm:t>
    </dgm:pt>
    <dgm:pt modelId="{FC9A7B49-C0AC-4EF4-9379-9031562FEF9F}" type="parTrans" cxnId="{B312E77B-D4E0-424F-930C-A177CED1AB21}">
      <dgm:prSet/>
      <dgm:spPr/>
      <dgm:t>
        <a:bodyPr/>
        <a:lstStyle/>
        <a:p>
          <a:endParaRPr lang="en-US"/>
        </a:p>
      </dgm:t>
    </dgm:pt>
    <dgm:pt modelId="{774DA041-0569-4E24-A0AD-CBDAD1F5864B}" type="sibTrans" cxnId="{B312E77B-D4E0-424F-930C-A177CED1AB21}">
      <dgm:prSet/>
      <dgm:spPr/>
      <dgm:t>
        <a:bodyPr/>
        <a:lstStyle/>
        <a:p>
          <a:endParaRPr lang="en-US"/>
        </a:p>
      </dgm:t>
    </dgm:pt>
    <dgm:pt modelId="{9BC70CF2-A69B-4C5E-BB72-1AE88D761C0A}" type="pres">
      <dgm:prSet presAssocID="{A233ACC1-D061-4FAE-BF52-239B66200F64}" presName="linearFlow" presStyleCnt="0">
        <dgm:presLayoutVars>
          <dgm:dir/>
          <dgm:resizeHandles val="exact"/>
        </dgm:presLayoutVars>
      </dgm:prSet>
      <dgm:spPr/>
    </dgm:pt>
    <dgm:pt modelId="{B1F27EF8-EF30-4D9A-960C-714F9E2D6259}" type="pres">
      <dgm:prSet presAssocID="{3D8AD005-1D1A-4833-8EC0-A8EFFDB24E78}" presName="comp" presStyleCnt="0"/>
      <dgm:spPr/>
    </dgm:pt>
    <dgm:pt modelId="{A0667DED-982B-4F0F-A281-169F3AB83ED2}" type="pres">
      <dgm:prSet presAssocID="{3D8AD005-1D1A-4833-8EC0-A8EFFDB24E78}" presName="rect2" presStyleLbl="node1" presStyleIdx="0" presStyleCnt="3" custLinFactNeighborX="-1770" custLinFactNeighborY="19057">
        <dgm:presLayoutVars>
          <dgm:bulletEnabled val="1"/>
        </dgm:presLayoutVars>
      </dgm:prSet>
      <dgm:spPr/>
    </dgm:pt>
    <dgm:pt modelId="{D90CBAD9-F7BF-4AF8-B1F3-1D36500293C8}" type="pres">
      <dgm:prSet presAssocID="{3D8AD005-1D1A-4833-8EC0-A8EFFDB24E78}" presName="rect1" presStyleLbl="lnNode1" presStyleIdx="0" presStyleCnt="3" custScaleX="103765" custScaleY="87481" custLinFactNeighborX="2368" custLinFactNeighborY="13136"/>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7000" r="-17000"/>
          </a:stretch>
        </a:blipFill>
      </dgm:spPr>
    </dgm:pt>
    <dgm:pt modelId="{F9A4E1C2-D009-482B-8EDA-0CBECB81EEB9}" type="pres">
      <dgm:prSet presAssocID="{23B07415-987A-4F66-8DEF-1545B1AD9E37}" presName="sibTrans" presStyleCnt="0"/>
      <dgm:spPr/>
    </dgm:pt>
    <dgm:pt modelId="{2AE60F39-187F-41E8-81C2-A58F7FE207BF}" type="pres">
      <dgm:prSet presAssocID="{9EF1DED0-BC5C-46E7-9461-A4F29AD0EE95}" presName="comp" presStyleCnt="0"/>
      <dgm:spPr/>
    </dgm:pt>
    <dgm:pt modelId="{5E49CA24-8755-47D8-86B1-F8E79DFC32F2}" type="pres">
      <dgm:prSet presAssocID="{9EF1DED0-BC5C-46E7-9461-A4F29AD0EE95}" presName="rect2" presStyleLbl="node1" presStyleIdx="1" presStyleCnt="3" custLinFactNeighborX="1965" custLinFactNeighborY="-6034">
        <dgm:presLayoutVars>
          <dgm:bulletEnabled val="1"/>
        </dgm:presLayoutVars>
      </dgm:prSet>
      <dgm:spPr/>
    </dgm:pt>
    <dgm:pt modelId="{DC57A89E-8F09-4E87-81A3-E58D47B179C5}" type="pres">
      <dgm:prSet presAssocID="{9EF1DED0-BC5C-46E7-9461-A4F29AD0EE95}" presName="rect1" presStyleLbl="lnNode1" presStyleIdx="1" presStyleCnt="3" custScaleX="106907" custScaleY="101977" custLinFactX="-100000" custLinFactNeighborX="-129191" custLinFactNeighborY="95094"/>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dgm:spPr>
    </dgm:pt>
    <dgm:pt modelId="{D2B4961B-9EE9-418F-8150-B457973E5406}" type="pres">
      <dgm:prSet presAssocID="{8538FE04-73FB-4AC6-BCBE-2D014691EBF5}" presName="sibTrans" presStyleCnt="0"/>
      <dgm:spPr/>
    </dgm:pt>
    <dgm:pt modelId="{7DCA9470-8B50-4F2E-AB52-5EC0ECE883EE}" type="pres">
      <dgm:prSet presAssocID="{C78C6F29-AF7E-4A7A-90B6-08E297AD6E5B}" presName="comp" presStyleCnt="0"/>
      <dgm:spPr/>
    </dgm:pt>
    <dgm:pt modelId="{3141A738-1737-4041-B130-0461191FC664}" type="pres">
      <dgm:prSet presAssocID="{C78C6F29-AF7E-4A7A-90B6-08E297AD6E5B}" presName="rect2" presStyleLbl="node1" presStyleIdx="2" presStyleCnt="3" custLinFactNeighborX="-2399" custLinFactNeighborY="-22978">
        <dgm:presLayoutVars>
          <dgm:bulletEnabled val="1"/>
        </dgm:presLayoutVars>
      </dgm:prSet>
      <dgm:spPr/>
    </dgm:pt>
    <dgm:pt modelId="{97AFF8BC-D2AF-460A-B7AD-54F21E8AC0A8}" type="pres">
      <dgm:prSet presAssocID="{C78C6F29-AF7E-4A7A-90B6-08E297AD6E5B}" presName="rect1" presStyleLbl="lnNode1" presStyleIdx="2" presStyleCnt="3" custLinFactX="100000" custLinFactY="-18622" custLinFactNeighborX="126137" custLinFactNeighborY="-100000"/>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6000" b="-16000"/>
          </a:stretch>
        </a:blipFill>
      </dgm:spPr>
    </dgm:pt>
  </dgm:ptLst>
  <dgm:cxnLst>
    <dgm:cxn modelId="{36808F46-5774-4D8D-B61D-87539A7E3A27}" type="presOf" srcId="{A233ACC1-D061-4FAE-BF52-239B66200F64}" destId="{9BC70CF2-A69B-4C5E-BB72-1AE88D761C0A}" srcOrd="0" destOrd="0" presId="urn:microsoft.com/office/officeart/2008/layout/AlternatingPictureBlocks"/>
    <dgm:cxn modelId="{D5C5FF52-33C6-43CC-9E3E-BA9BEE2FAEC2}" srcId="{A233ACC1-D061-4FAE-BF52-239B66200F64}" destId="{9EF1DED0-BC5C-46E7-9461-A4F29AD0EE95}" srcOrd="1" destOrd="0" parTransId="{A799CEAE-E56A-441F-8C52-9982364344C1}" sibTransId="{8538FE04-73FB-4AC6-BCBE-2D014691EBF5}"/>
    <dgm:cxn modelId="{88D9CB7A-9682-4CBC-A588-AB1EFDDBAF12}" type="presOf" srcId="{9EF1DED0-BC5C-46E7-9461-A4F29AD0EE95}" destId="{5E49CA24-8755-47D8-86B1-F8E79DFC32F2}" srcOrd="0" destOrd="0" presId="urn:microsoft.com/office/officeart/2008/layout/AlternatingPictureBlocks"/>
    <dgm:cxn modelId="{B312E77B-D4E0-424F-930C-A177CED1AB21}" srcId="{A233ACC1-D061-4FAE-BF52-239B66200F64}" destId="{C78C6F29-AF7E-4A7A-90B6-08E297AD6E5B}" srcOrd="2" destOrd="0" parTransId="{FC9A7B49-C0AC-4EF4-9379-9031562FEF9F}" sibTransId="{774DA041-0569-4E24-A0AD-CBDAD1F5864B}"/>
    <dgm:cxn modelId="{2450CCBA-6092-4E4F-A0BE-D7E6FC0A0C64}" type="presOf" srcId="{C78C6F29-AF7E-4A7A-90B6-08E297AD6E5B}" destId="{3141A738-1737-4041-B130-0461191FC664}" srcOrd="0" destOrd="0" presId="urn:microsoft.com/office/officeart/2008/layout/AlternatingPictureBlocks"/>
    <dgm:cxn modelId="{AD3C98CD-C1E0-4A02-A73B-9E93F3639A20}" type="presOf" srcId="{3D8AD005-1D1A-4833-8EC0-A8EFFDB24E78}" destId="{A0667DED-982B-4F0F-A281-169F3AB83ED2}" srcOrd="0" destOrd="0" presId="urn:microsoft.com/office/officeart/2008/layout/AlternatingPictureBlocks"/>
    <dgm:cxn modelId="{5DAC30ED-1B46-4715-AA2B-CA164E0F92FD}" srcId="{A233ACC1-D061-4FAE-BF52-239B66200F64}" destId="{3D8AD005-1D1A-4833-8EC0-A8EFFDB24E78}" srcOrd="0" destOrd="0" parTransId="{0AB81A29-41FC-4F45-82CD-D750EEA26F13}" sibTransId="{23B07415-987A-4F66-8DEF-1545B1AD9E37}"/>
    <dgm:cxn modelId="{81049E24-DFCD-4749-8F15-0CE690F37F33}" type="presParOf" srcId="{9BC70CF2-A69B-4C5E-BB72-1AE88D761C0A}" destId="{B1F27EF8-EF30-4D9A-960C-714F9E2D6259}" srcOrd="0" destOrd="0" presId="urn:microsoft.com/office/officeart/2008/layout/AlternatingPictureBlocks"/>
    <dgm:cxn modelId="{35B22575-3B90-4799-997D-D36E56FE6987}" type="presParOf" srcId="{B1F27EF8-EF30-4D9A-960C-714F9E2D6259}" destId="{A0667DED-982B-4F0F-A281-169F3AB83ED2}" srcOrd="0" destOrd="0" presId="urn:microsoft.com/office/officeart/2008/layout/AlternatingPictureBlocks"/>
    <dgm:cxn modelId="{CC5824A0-A9C0-49BF-8BFF-6985F6598CD6}" type="presParOf" srcId="{B1F27EF8-EF30-4D9A-960C-714F9E2D6259}" destId="{D90CBAD9-F7BF-4AF8-B1F3-1D36500293C8}" srcOrd="1" destOrd="0" presId="urn:microsoft.com/office/officeart/2008/layout/AlternatingPictureBlocks"/>
    <dgm:cxn modelId="{9A070CC6-1791-4383-80A2-96B3AF397223}" type="presParOf" srcId="{9BC70CF2-A69B-4C5E-BB72-1AE88D761C0A}" destId="{F9A4E1C2-D009-482B-8EDA-0CBECB81EEB9}" srcOrd="1" destOrd="0" presId="urn:microsoft.com/office/officeart/2008/layout/AlternatingPictureBlocks"/>
    <dgm:cxn modelId="{E8B90A98-01AD-4E5D-8544-9484400417CA}" type="presParOf" srcId="{9BC70CF2-A69B-4C5E-BB72-1AE88D761C0A}" destId="{2AE60F39-187F-41E8-81C2-A58F7FE207BF}" srcOrd="2" destOrd="0" presId="urn:microsoft.com/office/officeart/2008/layout/AlternatingPictureBlocks"/>
    <dgm:cxn modelId="{AC9C777D-ADF7-46F1-8055-1909316CE013}" type="presParOf" srcId="{2AE60F39-187F-41E8-81C2-A58F7FE207BF}" destId="{5E49CA24-8755-47D8-86B1-F8E79DFC32F2}" srcOrd="0" destOrd="0" presId="urn:microsoft.com/office/officeart/2008/layout/AlternatingPictureBlocks"/>
    <dgm:cxn modelId="{02B4EA23-79CD-45CA-8414-D433A31CFB8A}" type="presParOf" srcId="{2AE60F39-187F-41E8-81C2-A58F7FE207BF}" destId="{DC57A89E-8F09-4E87-81A3-E58D47B179C5}" srcOrd="1" destOrd="0" presId="urn:microsoft.com/office/officeart/2008/layout/AlternatingPictureBlocks"/>
    <dgm:cxn modelId="{548E23EF-5B48-4C08-976F-CD95BD4FD384}" type="presParOf" srcId="{9BC70CF2-A69B-4C5E-BB72-1AE88D761C0A}" destId="{D2B4961B-9EE9-418F-8150-B457973E5406}" srcOrd="3" destOrd="0" presId="urn:microsoft.com/office/officeart/2008/layout/AlternatingPictureBlocks"/>
    <dgm:cxn modelId="{1E9EF6CB-3456-4463-BC8A-128BF644CB78}" type="presParOf" srcId="{9BC70CF2-A69B-4C5E-BB72-1AE88D761C0A}" destId="{7DCA9470-8B50-4F2E-AB52-5EC0ECE883EE}" srcOrd="4" destOrd="0" presId="urn:microsoft.com/office/officeart/2008/layout/AlternatingPictureBlocks"/>
    <dgm:cxn modelId="{F8935389-1D80-4429-A395-42D53C2AF250}" type="presParOf" srcId="{7DCA9470-8B50-4F2E-AB52-5EC0ECE883EE}" destId="{3141A738-1737-4041-B130-0461191FC664}" srcOrd="0" destOrd="0" presId="urn:microsoft.com/office/officeart/2008/layout/AlternatingPictureBlocks"/>
    <dgm:cxn modelId="{87489935-6D2B-4FF4-8B0E-80890161E306}" type="presParOf" srcId="{7DCA9470-8B50-4F2E-AB52-5EC0ECE883EE}" destId="{97AFF8BC-D2AF-460A-B7AD-54F21E8AC0A8}"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67DED-982B-4F0F-A281-169F3AB83ED2}">
      <dsp:nvSpPr>
        <dsp:cNvPr id="0" name=""/>
        <dsp:cNvSpPr/>
      </dsp:nvSpPr>
      <dsp:spPr>
        <a:xfrm>
          <a:off x="905466" y="152890"/>
          <a:ext cx="1761085" cy="796510"/>
        </a:xfrm>
        <a:prstGeom prst="rect">
          <a:avLst/>
        </a:prstGeom>
        <a:gradFill rotWithShape="0">
          <a:gsLst>
            <a:gs pos="31000">
              <a:schemeClr val="accent4">
                <a:hueOff val="0"/>
                <a:satOff val="0"/>
                <a:lumOff val="0"/>
                <a:alphaOff val="0"/>
                <a:tint val="100000"/>
                <a:shade val="100000"/>
                <a:satMod val="120000"/>
              </a:schemeClr>
            </a:gs>
            <a:gs pos="100000">
              <a:schemeClr val="accent4">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BPA Management Zone (MZ)</a:t>
          </a:r>
        </a:p>
      </dsp:txBody>
      <dsp:txXfrm>
        <a:off x="905466" y="152890"/>
        <a:ext cx="1761085" cy="796510"/>
      </dsp:txXfrm>
    </dsp:sp>
    <dsp:sp modelId="{D90CBAD9-F7BF-4AF8-B1F3-1D36500293C8}">
      <dsp:nvSpPr>
        <dsp:cNvPr id="0" name=""/>
        <dsp:cNvSpPr/>
      </dsp:nvSpPr>
      <dsp:spPr>
        <a:xfrm>
          <a:off x="73065" y="155586"/>
          <a:ext cx="818234" cy="6967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7000" r="-17000"/>
          </a:stretch>
        </a:blip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E49CA24-8755-47D8-86B1-F8E79DFC32F2}">
      <dsp:nvSpPr>
        <dsp:cNvPr id="0" name=""/>
        <dsp:cNvSpPr/>
      </dsp:nvSpPr>
      <dsp:spPr>
        <a:xfrm>
          <a:off x="82804" y="888846"/>
          <a:ext cx="1761085" cy="796510"/>
        </a:xfrm>
        <a:prstGeom prst="rect">
          <a:avLst/>
        </a:prstGeom>
        <a:gradFill rotWithShape="0">
          <a:gsLst>
            <a:gs pos="31000">
              <a:schemeClr val="accent4">
                <a:hueOff val="1102114"/>
                <a:satOff val="-3190"/>
                <a:lumOff val="-6569"/>
                <a:alphaOff val="0"/>
                <a:tint val="100000"/>
                <a:shade val="100000"/>
                <a:satMod val="120000"/>
              </a:schemeClr>
            </a:gs>
            <a:gs pos="100000">
              <a:schemeClr val="accent4">
                <a:hueOff val="1102114"/>
                <a:satOff val="-3190"/>
                <a:lumOff val="-6569"/>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Groundwater Sustainability Agency</a:t>
          </a:r>
        </a:p>
      </dsp:txBody>
      <dsp:txXfrm>
        <a:off x="82804" y="888846"/>
        <a:ext cx="1761085" cy="796510"/>
      </dsp:txXfrm>
    </dsp:sp>
    <dsp:sp modelId="{DC57A89E-8F09-4E87-81A3-E58D47B179C5}">
      <dsp:nvSpPr>
        <dsp:cNvPr id="0" name=""/>
        <dsp:cNvSpPr/>
      </dsp:nvSpPr>
      <dsp:spPr>
        <a:xfrm>
          <a:off x="53630" y="1686468"/>
          <a:ext cx="843010" cy="8122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3141A738-1737-4041-B130-0461191FC664}">
      <dsp:nvSpPr>
        <dsp:cNvPr id="0" name=""/>
        <dsp:cNvSpPr/>
      </dsp:nvSpPr>
      <dsp:spPr>
        <a:xfrm>
          <a:off x="886966" y="1689694"/>
          <a:ext cx="1761085" cy="796510"/>
        </a:xfrm>
        <a:prstGeom prst="rect">
          <a:avLst/>
        </a:prstGeom>
        <a:gradFill rotWithShape="0">
          <a:gsLst>
            <a:gs pos="31000">
              <a:schemeClr val="accent4">
                <a:hueOff val="2204229"/>
                <a:satOff val="-6379"/>
                <a:lumOff val="-13138"/>
                <a:alphaOff val="0"/>
                <a:tint val="100000"/>
                <a:shade val="100000"/>
                <a:satMod val="120000"/>
              </a:schemeClr>
            </a:gs>
            <a:gs pos="100000">
              <a:schemeClr val="accent4">
                <a:hueOff val="2204229"/>
                <a:satOff val="-6379"/>
                <a:lumOff val="-13138"/>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Irrigated Lands Regulatory Program Coalition</a:t>
          </a:r>
        </a:p>
      </dsp:txBody>
      <dsp:txXfrm>
        <a:off x="886966" y="1689694"/>
        <a:ext cx="1761085" cy="796510"/>
      </dsp:txXfrm>
    </dsp:sp>
    <dsp:sp modelId="{97AFF8BC-D2AF-460A-B7AD-54F21E8AC0A8}">
      <dsp:nvSpPr>
        <dsp:cNvPr id="0" name=""/>
        <dsp:cNvSpPr/>
      </dsp:nvSpPr>
      <dsp:spPr>
        <a:xfrm>
          <a:off x="1845008" y="927879"/>
          <a:ext cx="788545" cy="7965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6000" b="-16000"/>
          </a:stretch>
        </a:blip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7B7159-E0E3-4293-8A1E-59FFCDAF7202}" type="datetimeFigureOut">
              <a:rPr lang="en-US" smtClean="0"/>
              <a:t>6/12/2018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2025C75-1AC3-4E6E-A706-363AC8411E3D}" type="slidenum">
              <a:rPr lang="en-US" smtClean="0"/>
              <a:t>‹#›</a:t>
            </a:fld>
            <a:endParaRPr lang="en-US"/>
          </a:p>
        </p:txBody>
      </p:sp>
    </p:spTree>
    <p:extLst>
      <p:ext uri="{BB962C8B-B14F-4D97-AF65-F5344CB8AC3E}">
        <p14:creationId xmlns:p14="http://schemas.microsoft.com/office/powerpoint/2010/main" val="14137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23"/>
              </a:spcAft>
              <a:buSzPct val="120000"/>
            </a:pPr>
            <a:r>
              <a:rPr lang="en-US"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defTabSz="949478">
              <a:defRPr/>
            </a:pPr>
            <a:fld id="{F23F1200-67A9-4F9E-8A0C-F57DC9732CCC}" type="slidenum">
              <a:rPr lang="en-US">
                <a:solidFill>
                  <a:prstClr val="black"/>
                </a:solidFill>
                <a:latin typeface="Calibri" panose="020F0502020204030204"/>
              </a:rPr>
              <a:pPr defTabSz="94947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59979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ROUNDED FLOW AFY</a:t>
            </a:r>
          </a:p>
        </p:txBody>
      </p:sp>
      <p:sp>
        <p:nvSpPr>
          <p:cNvPr id="4" name="Slide Number Placeholder 3"/>
          <p:cNvSpPr>
            <a:spLocks noGrp="1"/>
          </p:cNvSpPr>
          <p:nvPr>
            <p:ph type="sldNum" sz="quarter" idx="10"/>
          </p:nvPr>
        </p:nvSpPr>
        <p:spPr/>
        <p:txBody>
          <a:bodyPr/>
          <a:lstStyle/>
          <a:p>
            <a:pPr defTabSz="949478">
              <a:defRPr/>
            </a:pPr>
            <a:fld id="{5B4506E5-6F37-4F03-BD7E-44E39556AC46}" type="slidenum">
              <a:rPr lang="en-US">
                <a:solidFill>
                  <a:prstClr val="black"/>
                </a:solidFill>
                <a:latin typeface="Calibri"/>
              </a:rPr>
              <a:pPr defTabSz="949478">
                <a:defRPr/>
              </a:pPr>
              <a:t>11</a:t>
            </a:fld>
            <a:endParaRPr lang="en-US">
              <a:solidFill>
                <a:prstClr val="black"/>
              </a:solidFill>
              <a:latin typeface="Calibri"/>
            </a:endParaRPr>
          </a:p>
        </p:txBody>
      </p:sp>
    </p:spTree>
    <p:extLst>
      <p:ext uri="{BB962C8B-B14F-4D97-AF65-F5344CB8AC3E}">
        <p14:creationId xmlns:p14="http://schemas.microsoft.com/office/powerpoint/2010/main" val="102060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F23F1200-67A9-4F9E-8A0C-F57DC9732CCC}" type="slidenum">
              <a:rPr lang="en-US">
                <a:solidFill>
                  <a:prstClr val="black"/>
                </a:solidFill>
                <a:latin typeface="Calibri"/>
              </a:rPr>
              <a:pPr defTabSz="949478">
                <a:defRPr/>
              </a:pPr>
              <a:t>12</a:t>
            </a:fld>
            <a:endParaRPr lang="en-US">
              <a:solidFill>
                <a:prstClr val="black"/>
              </a:solidFill>
              <a:latin typeface="Calibri"/>
            </a:endParaRPr>
          </a:p>
        </p:txBody>
      </p:sp>
    </p:spTree>
    <p:extLst>
      <p:ext uri="{BB962C8B-B14F-4D97-AF65-F5344CB8AC3E}">
        <p14:creationId xmlns:p14="http://schemas.microsoft.com/office/powerpoint/2010/main" val="378722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a:latin typeface="Arial" panose="020B0604020202020204" pitchFamily="34" charset="0"/>
                <a:cs typeface="Arial" panose="020B0604020202020204" pitchFamily="34" charset="0"/>
              </a:rPr>
              <a:t>Pump, Treat, and Reinject:</a:t>
            </a:r>
          </a:p>
          <a:p>
            <a:pPr lvl="1"/>
            <a:r>
              <a:rPr lang="en-US" sz="2000" dirty="0">
                <a:latin typeface="Arial" panose="020B0604020202020204" pitchFamily="34" charset="0"/>
                <a:cs typeface="Arial" panose="020B0604020202020204" pitchFamily="34" charset="0"/>
              </a:rPr>
              <a:t>Targeted approach for restoration works better in smaller geographic settings</a:t>
            </a:r>
          </a:p>
          <a:p>
            <a:pPr lvl="2"/>
            <a:r>
              <a:rPr lang="en-US" dirty="0">
                <a:latin typeface="Arial" panose="020B0604020202020204" pitchFamily="34" charset="0"/>
                <a:cs typeface="Arial" panose="020B0604020202020204" pitchFamily="34" charset="0"/>
              </a:rPr>
              <a:t>More control; knowledge about the transport of water and nitrate mass </a:t>
            </a:r>
          </a:p>
          <a:p>
            <a:pPr lvl="1"/>
            <a:r>
              <a:rPr lang="en-US" sz="2000" dirty="0">
                <a:latin typeface="Arial" panose="020B0604020202020204" pitchFamily="34" charset="0"/>
                <a:cs typeface="Arial" panose="020B0604020202020204" pitchFamily="34" charset="0"/>
              </a:rPr>
              <a:t>Applying pump, treat, and reinject designs to large regional areas is not practicable</a:t>
            </a:r>
          </a:p>
          <a:p>
            <a:pPr lvl="2"/>
            <a:r>
              <a:rPr lang="en-US" dirty="0">
                <a:latin typeface="Arial" panose="020B0604020202020204" pitchFamily="34" charset="0"/>
                <a:cs typeface="Arial" panose="020B0604020202020204" pitchFamily="34" charset="0"/>
              </a:rPr>
              <a:t>Too many other complications (non-point sources, local  pumping stresses, and lateral influxes that interfere with the movement and restoration of the water)</a:t>
            </a:r>
          </a:p>
          <a:p>
            <a:r>
              <a:rPr lang="en-US" sz="2200" b="1" dirty="0">
                <a:latin typeface="Arial" panose="020B0604020202020204" pitchFamily="34" charset="0"/>
                <a:cs typeface="Arial" panose="020B0604020202020204" pitchFamily="34" charset="0"/>
              </a:rPr>
              <a:t>On-Farm Recharge:</a:t>
            </a:r>
          </a:p>
          <a:p>
            <a:pPr lvl="1"/>
            <a:r>
              <a:rPr lang="en-US" sz="2000" dirty="0">
                <a:latin typeface="Arial" panose="020B0604020202020204" pitchFamily="34" charset="0"/>
                <a:cs typeface="Arial" panose="020B0604020202020204" pitchFamily="34" charset="0"/>
              </a:rPr>
              <a:t>Advantageous for flushing the root zone </a:t>
            </a:r>
          </a:p>
          <a:p>
            <a:pPr lvl="1"/>
            <a:r>
              <a:rPr lang="en-US" sz="2000" dirty="0">
                <a:latin typeface="Arial" panose="020B0604020202020204" pitchFamily="34" charset="0"/>
                <a:cs typeface="Arial" panose="020B0604020202020204" pitchFamily="34" charset="0"/>
              </a:rPr>
              <a:t>Recharge effects may be seen downgradient; may be affected by nearby pumping stresses</a:t>
            </a:r>
          </a:p>
          <a:p>
            <a:pPr lvl="1"/>
            <a:r>
              <a:rPr lang="en-US" sz="2000" dirty="0">
                <a:latin typeface="Arial" panose="020B0604020202020204" pitchFamily="34" charset="0"/>
                <a:cs typeface="Arial" panose="020B0604020202020204" pitchFamily="34" charset="0"/>
              </a:rPr>
              <a:t>Can displace existing poor shallow water quality causing this water to move downward into lower parts of the aquifer system</a:t>
            </a:r>
          </a:p>
          <a:p>
            <a:pPr lvl="1"/>
            <a:r>
              <a:rPr lang="en-US" sz="2000" dirty="0">
                <a:latin typeface="Arial" panose="020B0604020202020204" pitchFamily="34" charset="0"/>
                <a:cs typeface="Arial" panose="020B0604020202020204" pitchFamily="34" charset="0"/>
              </a:rPr>
              <a:t>Factors such as soil and subsurface texture, hydrogeologic setting, the presence of deep ripping, and the depth to the water, affect ability of an area to transmit water into the aquifer. </a:t>
            </a:r>
          </a:p>
          <a:p>
            <a:endParaRPr lang="en-US" dirty="0"/>
          </a:p>
        </p:txBody>
      </p:sp>
      <p:sp>
        <p:nvSpPr>
          <p:cNvPr id="4" name="Slide Number Placeholder 3"/>
          <p:cNvSpPr>
            <a:spLocks noGrp="1"/>
          </p:cNvSpPr>
          <p:nvPr>
            <p:ph type="sldNum" sz="quarter" idx="10"/>
          </p:nvPr>
        </p:nvSpPr>
        <p:spPr/>
        <p:txBody>
          <a:bodyPr/>
          <a:lstStyle/>
          <a:p>
            <a:pPr defTabSz="949478">
              <a:defRPr/>
            </a:pPr>
            <a:fld id="{E60333DB-D18D-4AF8-AA35-8A835FB6239F}" type="slidenum">
              <a:rPr lang="en-US">
                <a:solidFill>
                  <a:prstClr val="black"/>
                </a:solidFill>
                <a:latin typeface="Calibri" panose="020F0502020204030204"/>
              </a:rPr>
              <a:pPr defTabSz="94947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31269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C45387B7-40AE-4308-8506-F7EBD23C2478}" type="slidenum">
              <a:rPr lang="en-US">
                <a:solidFill>
                  <a:prstClr val="black"/>
                </a:solidFill>
                <a:latin typeface="Calibri" panose="020F0502020204030204"/>
              </a:rPr>
              <a:pPr defTabSz="94947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9511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lvl1pPr defTabSz="951126">
              <a:defRPr sz="2400">
                <a:solidFill>
                  <a:schemeClr val="tx1"/>
                </a:solidFill>
                <a:latin typeface="Times New Roman" panose="02020603050405020304" pitchFamily="18" charset="0"/>
              </a:defRPr>
            </a:lvl1pPr>
            <a:lvl2pPr marL="771450" indent="-296711" defTabSz="951126">
              <a:defRPr sz="2400">
                <a:solidFill>
                  <a:schemeClr val="tx1"/>
                </a:solidFill>
                <a:latin typeface="Times New Roman" panose="02020603050405020304" pitchFamily="18" charset="0"/>
              </a:defRPr>
            </a:lvl2pPr>
            <a:lvl3pPr marL="1186847" indent="-237369" defTabSz="951126">
              <a:defRPr sz="2400">
                <a:solidFill>
                  <a:schemeClr val="tx1"/>
                </a:solidFill>
                <a:latin typeface="Times New Roman" panose="02020603050405020304" pitchFamily="18" charset="0"/>
              </a:defRPr>
            </a:lvl3pPr>
            <a:lvl4pPr marL="1661585" indent="-237369" defTabSz="951126">
              <a:defRPr sz="2400">
                <a:solidFill>
                  <a:schemeClr val="tx1"/>
                </a:solidFill>
                <a:latin typeface="Times New Roman" panose="02020603050405020304" pitchFamily="18" charset="0"/>
              </a:defRPr>
            </a:lvl4pPr>
            <a:lvl5pPr marL="2136324" indent="-237369" defTabSz="951126">
              <a:defRPr sz="2400">
                <a:solidFill>
                  <a:schemeClr val="tx1"/>
                </a:solidFill>
                <a:latin typeface="Times New Roman" panose="02020603050405020304" pitchFamily="18" charset="0"/>
              </a:defRPr>
            </a:lvl5pPr>
            <a:lvl6pPr marL="2611062" indent="-237369" defTabSz="951126" eaLnBrk="0" fontAlgn="base" hangingPunct="0">
              <a:spcBef>
                <a:spcPct val="0"/>
              </a:spcBef>
              <a:spcAft>
                <a:spcPct val="0"/>
              </a:spcAft>
              <a:defRPr sz="2400">
                <a:solidFill>
                  <a:schemeClr val="tx1"/>
                </a:solidFill>
                <a:latin typeface="Times New Roman" panose="02020603050405020304" pitchFamily="18" charset="0"/>
              </a:defRPr>
            </a:lvl6pPr>
            <a:lvl7pPr marL="3085801" indent="-237369" defTabSz="951126" eaLnBrk="0" fontAlgn="base" hangingPunct="0">
              <a:spcBef>
                <a:spcPct val="0"/>
              </a:spcBef>
              <a:spcAft>
                <a:spcPct val="0"/>
              </a:spcAft>
              <a:defRPr sz="2400">
                <a:solidFill>
                  <a:schemeClr val="tx1"/>
                </a:solidFill>
                <a:latin typeface="Times New Roman" panose="02020603050405020304" pitchFamily="18" charset="0"/>
              </a:defRPr>
            </a:lvl7pPr>
            <a:lvl8pPr marL="3560540" indent="-237369" defTabSz="951126" eaLnBrk="0" fontAlgn="base" hangingPunct="0">
              <a:spcBef>
                <a:spcPct val="0"/>
              </a:spcBef>
              <a:spcAft>
                <a:spcPct val="0"/>
              </a:spcAft>
              <a:defRPr sz="2400">
                <a:solidFill>
                  <a:schemeClr val="tx1"/>
                </a:solidFill>
                <a:latin typeface="Times New Roman" panose="02020603050405020304" pitchFamily="18" charset="0"/>
              </a:defRPr>
            </a:lvl8pPr>
            <a:lvl9pPr marL="4035279" indent="-237369" defTabSz="951126"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4DA8B675-906A-4516-9182-3D4695F129C1}" type="slidenum">
              <a:rPr lang="en-US" altLang="en-US" sz="1200">
                <a:solidFill>
                  <a:prstClr val="black"/>
                </a:solidFill>
              </a:rPr>
              <a:pPr>
                <a:defRPr/>
              </a:pPr>
              <a:t>17</a:t>
            </a:fld>
            <a:endParaRPr lang="en-US" altLang="en-US" sz="120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63326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01F9CA3-105E-4857-9057-6DB6197DA786}" type="datetimeFigureOut">
              <a:rPr lang="en-US" smtClean="0">
                <a:solidFill>
                  <a:prstClr val="white"/>
                </a:solidFill>
              </a:rPr>
              <a:pPr defTabSz="457200"/>
              <a:t>6/12/2018</a:t>
            </a:fld>
            <a:endParaRPr lang="en-US">
              <a:solidFill>
                <a:prstClr val="white"/>
              </a:solidFill>
            </a:endParaRPr>
          </a:p>
        </p:txBody>
      </p:sp>
      <p:sp>
        <p:nvSpPr>
          <p:cNvPr id="3" name="Footer Placeholder 2"/>
          <p:cNvSpPr>
            <a:spLocks noGrp="1"/>
          </p:cNvSpPr>
          <p:nvPr>
            <p:ph type="ftr" sz="quarter" idx="11"/>
          </p:nvPr>
        </p:nvSpPr>
        <p:spPr/>
        <p:txBody>
          <a:bodyPr/>
          <a:lstStyle/>
          <a:p>
            <a:pPr defTabSz="457200"/>
            <a:endParaRPr lang="en-US">
              <a:solidFill>
                <a:prstClr val="white"/>
              </a:solidFill>
            </a:endParaRPr>
          </a:p>
        </p:txBody>
      </p:sp>
      <p:sp>
        <p:nvSpPr>
          <p:cNvPr id="4" name="Slide Number Placeholder 3"/>
          <p:cNvSpPr>
            <a:spLocks noGrp="1"/>
          </p:cNvSpPr>
          <p:nvPr>
            <p:ph type="sldNum" sz="quarter" idx="12"/>
          </p:nvPr>
        </p:nvSpPr>
        <p:spPr/>
        <p:txBody>
          <a:bodyPr/>
          <a:lstStyle/>
          <a:p>
            <a:pPr defTabSz="457200"/>
            <a:fld id="{7F5CE407-6216-4202-80E4-A30DC2F709B2}"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192107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endParaRPr dirty="0"/>
          </a:p>
        </p:txBody>
      </p:sp>
      <p:sp>
        <p:nvSpPr>
          <p:cNvPr id="3" name="Content Placeholder 2"/>
          <p:cNvSpPr>
            <a:spLocks noGrp="1"/>
          </p:cNvSpPr>
          <p:nvPr>
            <p:ph idx="1"/>
          </p:nvPr>
        </p:nvSpPr>
        <p:spPr/>
        <p:txBody>
          <a:bodyPr/>
          <a:lstStyle>
            <a:lvl1pPr>
              <a:defRPr sz="3000"/>
            </a:lvl1pPr>
            <a:lvl2pPr>
              <a:defRPr sz="2800"/>
            </a:lvl2pPr>
            <a:lvl3pPr>
              <a:defRPr sz="2400"/>
            </a:lvl3pPr>
            <a:lvl4pPr>
              <a:defRPr sz="2000"/>
            </a:lvl4pPr>
            <a:lvl5pPr>
              <a:defRPr/>
            </a:lvl5pPr>
          </a:lstStyle>
          <a:p>
            <a:pPr lvl="0"/>
            <a:r>
              <a:rPr lang="en-US" dirty="0"/>
              <a:t>Click to edit Master text styles</a:t>
            </a:r>
          </a:p>
          <a:p>
            <a:pPr lvl="1"/>
            <a:r>
              <a:rPr lang="en-US" dirty="0"/>
              <a:t>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pPr defTabSz="457200"/>
            <a:fld id="{7F5CE407-6216-4202-80E4-A30DC2F709B2}"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10938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321736" y="6400800"/>
            <a:ext cx="6243189" cy="446088"/>
          </a:xfrm>
        </p:spPr>
        <p:txBody>
          <a:bodyPr anchor="ctr"/>
          <a:lstStyle>
            <a:lvl1pPr>
              <a:buNone/>
              <a:defRPr sz="1050" b="1" i="1" baseline="0">
                <a:solidFill>
                  <a:schemeClr val="tx1"/>
                </a:solidFill>
              </a:defRPr>
            </a:lvl1pPr>
            <a:lvl2pPr>
              <a:buNone/>
              <a:defRPr sz="1050" b="1" i="1">
                <a:solidFill>
                  <a:schemeClr val="accent2"/>
                </a:solidFill>
              </a:defRPr>
            </a:lvl2pPr>
            <a:lvl3pPr>
              <a:buNone/>
              <a:defRPr sz="1050" b="1" i="1">
                <a:solidFill>
                  <a:schemeClr val="accent2"/>
                </a:solidFill>
              </a:defRPr>
            </a:lvl3pPr>
            <a:lvl4pPr>
              <a:buNone/>
              <a:defRPr sz="1050" b="1" i="1">
                <a:solidFill>
                  <a:schemeClr val="accent2"/>
                </a:solidFill>
              </a:defRPr>
            </a:lvl4pPr>
            <a:lvl5pPr>
              <a:buNone/>
              <a:defRPr sz="1050" b="1" i="1">
                <a:solidFill>
                  <a:schemeClr val="accent2"/>
                </a:solidFill>
              </a:defRPr>
            </a:lvl5pPr>
          </a:lstStyle>
          <a:p>
            <a:pPr lvl="0"/>
            <a:r>
              <a:rPr lang="en-US" dirty="0"/>
              <a:t>Public Hearing - Salt &amp; Nitrate Management Plan – March 9, 2017</a:t>
            </a:r>
          </a:p>
        </p:txBody>
      </p:sp>
      <p:sp>
        <p:nvSpPr>
          <p:cNvPr id="5" name="Date Placeholder 3"/>
          <p:cNvSpPr>
            <a:spLocks noGrp="1"/>
          </p:cNvSpPr>
          <p:nvPr>
            <p:ph type="dt" sz="half" idx="14"/>
          </p:nvPr>
        </p:nvSpPr>
        <p:spPr/>
        <p:txBody>
          <a:bodyPr/>
          <a:lstStyle>
            <a:lvl1pPr>
              <a:defRPr>
                <a:solidFill>
                  <a:srgbClr val="A6A6A6"/>
                </a:solidFill>
              </a:defRPr>
            </a:lvl1pPr>
          </a:lstStyle>
          <a:p>
            <a:pPr defTabSz="457200">
              <a:defRPr/>
            </a:pPr>
            <a:fld id="{20D25B2F-EDA5-49FA-8011-26879614E68B}" type="datetime1">
              <a:rPr lang="en-US" smtClean="0"/>
              <a:pPr defTabSz="457200">
                <a:defRPr/>
              </a:pPr>
              <a:t>6/12/2018</a:t>
            </a:fld>
            <a:endParaRPr lang="en-US" dirty="0"/>
          </a:p>
        </p:txBody>
      </p:sp>
      <p:sp>
        <p:nvSpPr>
          <p:cNvPr id="6" name="Slide Number Placeholder 5"/>
          <p:cNvSpPr>
            <a:spLocks noGrp="1"/>
          </p:cNvSpPr>
          <p:nvPr>
            <p:ph type="sldNum" sz="quarter" idx="15"/>
          </p:nvPr>
        </p:nvSpPr>
        <p:spPr/>
        <p:txBody>
          <a:bodyPr/>
          <a:lstStyle>
            <a:lvl1pPr>
              <a:defRPr baseline="0">
                <a:ln>
                  <a:noFill/>
                </a:ln>
                <a:solidFill>
                  <a:schemeClr val="bg1">
                    <a:lumMod val="65000"/>
                  </a:schemeClr>
                </a:solidFill>
              </a:defRPr>
            </a:lvl1pPr>
          </a:lstStyle>
          <a:p>
            <a:pPr defTabSz="457200">
              <a:defRPr/>
            </a:pPr>
            <a:fld id="{F7AD01B6-12E7-48A0-9CA7-A0D85F537AD8}" type="slidenum">
              <a:rPr lang="en-US" smtClean="0">
                <a:solidFill>
                  <a:prstClr val="white">
                    <a:lumMod val="65000"/>
                  </a:prstClr>
                </a:solidFill>
              </a:rPr>
              <a:pPr defTabSz="457200">
                <a:defRPr/>
              </a:pPr>
              <a:t>‹#›</a:t>
            </a:fld>
            <a:endParaRPr lang="en-US" dirty="0">
              <a:solidFill>
                <a:prstClr val="white">
                  <a:lumMod val="65000"/>
                </a:prstClr>
              </a:solidFill>
            </a:endParaRPr>
          </a:p>
        </p:txBody>
      </p:sp>
    </p:spTree>
    <p:extLst>
      <p:ext uri="{BB962C8B-B14F-4D97-AF65-F5344CB8AC3E}">
        <p14:creationId xmlns:p14="http://schemas.microsoft.com/office/powerpoint/2010/main" val="29058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fld id="{B01F9CA3-105E-4857-9057-6DB6197DA786}" type="datetimeFigureOut">
              <a:rPr lang="en-US" smtClean="0">
                <a:solidFill>
                  <a:prstClr val="white"/>
                </a:solidFill>
              </a:rPr>
              <a:pPr defTabSz="457200"/>
              <a:t>6/12/2018</a:t>
            </a:fld>
            <a:endParaRPr lang="en-US">
              <a:solidFill>
                <a:prstClr val="white"/>
              </a:solidFill>
            </a:endParaRPr>
          </a:p>
        </p:txBody>
      </p:sp>
      <p:sp>
        <p:nvSpPr>
          <p:cNvPr id="4" name="Footer Placeholder 3"/>
          <p:cNvSpPr>
            <a:spLocks noGrp="1"/>
          </p:cNvSpPr>
          <p:nvPr>
            <p:ph type="ftr" sz="quarter" idx="11"/>
          </p:nvPr>
        </p:nvSpPr>
        <p:spPr/>
        <p:txBody>
          <a:bodyPr/>
          <a:lstStyle/>
          <a:p>
            <a:pPr defTabSz="457200"/>
            <a:endParaRPr lang="en-US">
              <a:solidFill>
                <a:prstClr val="white"/>
              </a:solidFill>
            </a:endParaRPr>
          </a:p>
        </p:txBody>
      </p:sp>
      <p:sp>
        <p:nvSpPr>
          <p:cNvPr id="5" name="Slide Number Placeholder 4"/>
          <p:cNvSpPr>
            <a:spLocks noGrp="1"/>
          </p:cNvSpPr>
          <p:nvPr>
            <p:ph type="sldNum" sz="quarter" idx="12"/>
          </p:nvPr>
        </p:nvSpPr>
        <p:spPr/>
        <p:txBody>
          <a:bodyPr/>
          <a:lstStyle/>
          <a:p>
            <a:pPr defTabSz="457200"/>
            <a:fld id="{7F5CE407-6216-4202-80E4-A30DC2F709B2}"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88067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defTabSz="457200"/>
            <a:fld id="{B01F9CA3-105E-4857-9057-6DB6197DA786}" type="datetimeFigureOut">
              <a:rPr lang="en-US" smtClean="0">
                <a:solidFill>
                  <a:prstClr val="white"/>
                </a:solidFill>
              </a:rPr>
              <a:pPr defTabSz="457200"/>
              <a:t>6/12/2018</a:t>
            </a:fld>
            <a:endParaRPr lang="en-US">
              <a:solidFill>
                <a:prstClr val="white"/>
              </a:solidFill>
            </a:endParaRPr>
          </a:p>
        </p:txBody>
      </p:sp>
      <p:sp>
        <p:nvSpPr>
          <p:cNvPr id="4" name="Footer Placeholder 3"/>
          <p:cNvSpPr>
            <a:spLocks noGrp="1"/>
          </p:cNvSpPr>
          <p:nvPr>
            <p:ph type="ftr" sz="quarter" idx="11"/>
          </p:nvPr>
        </p:nvSpPr>
        <p:spPr/>
        <p:txBody>
          <a:bodyPr/>
          <a:lstStyle/>
          <a:p>
            <a:pPr defTabSz="457200"/>
            <a:endParaRPr lang="en-US">
              <a:solidFill>
                <a:prstClr val="white"/>
              </a:solidFill>
            </a:endParaRPr>
          </a:p>
        </p:txBody>
      </p:sp>
      <p:sp>
        <p:nvSpPr>
          <p:cNvPr id="5" name="Slide Number Placeholder 4"/>
          <p:cNvSpPr>
            <a:spLocks noGrp="1"/>
          </p:cNvSpPr>
          <p:nvPr>
            <p:ph type="sldNum" sz="quarter" idx="12"/>
          </p:nvPr>
        </p:nvSpPr>
        <p:spPr/>
        <p:txBody>
          <a:bodyPr/>
          <a:lstStyle/>
          <a:p>
            <a:pPr defTabSz="457200"/>
            <a:fld id="{7F5CE407-6216-4202-80E4-A30DC2F709B2}"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84820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4"/>
          </p:nvPr>
        </p:nvSpPr>
        <p:spPr/>
        <p:txBody>
          <a:bodyPr/>
          <a:lstStyle>
            <a:lvl1pPr>
              <a:defRPr>
                <a:solidFill>
                  <a:srgbClr val="A6A6A6"/>
                </a:solidFill>
              </a:defRPr>
            </a:lvl1pPr>
          </a:lstStyle>
          <a:p>
            <a:pPr defTabSz="457200">
              <a:defRPr/>
            </a:pPr>
            <a:fld id="{84C4BA64-ECF5-4AF0-8ED1-8FE5AB50BCC8}" type="datetime1">
              <a:rPr lang="en-US" smtClean="0"/>
              <a:pPr defTabSz="457200">
                <a:defRPr/>
              </a:pPr>
              <a:t>6/12/2018</a:t>
            </a:fld>
            <a:endParaRPr lang="en-US" dirty="0"/>
          </a:p>
        </p:txBody>
      </p:sp>
      <p:sp>
        <p:nvSpPr>
          <p:cNvPr id="5" name="Slide Number Placeholder 5"/>
          <p:cNvSpPr>
            <a:spLocks noGrp="1"/>
          </p:cNvSpPr>
          <p:nvPr>
            <p:ph type="sldNum" sz="quarter" idx="15"/>
          </p:nvPr>
        </p:nvSpPr>
        <p:spPr/>
        <p:txBody>
          <a:bodyPr/>
          <a:lstStyle>
            <a:lvl1pPr>
              <a:defRPr>
                <a:solidFill>
                  <a:srgbClr val="A6A6A6"/>
                </a:solidFill>
              </a:defRPr>
            </a:lvl1pPr>
          </a:lstStyle>
          <a:p>
            <a:pPr defTabSz="457200">
              <a:defRPr/>
            </a:pPr>
            <a:fld id="{E87E01D3-8E5A-4CBD-8564-02D2935D090E}" type="slidenum">
              <a:rPr lang="en-US" smtClean="0"/>
              <a:pPr defTabSz="457200">
                <a:defRPr/>
              </a:pPr>
              <a:t>‹#›</a:t>
            </a:fld>
            <a:endParaRPr lang="en-US" dirty="0"/>
          </a:p>
        </p:txBody>
      </p:sp>
      <p:sp>
        <p:nvSpPr>
          <p:cNvPr id="6" name="Text Placeholder 7"/>
          <p:cNvSpPr>
            <a:spLocks noGrp="1"/>
          </p:cNvSpPr>
          <p:nvPr>
            <p:ph type="body" sz="quarter" idx="13" hasCustomPrompt="1"/>
          </p:nvPr>
        </p:nvSpPr>
        <p:spPr>
          <a:xfrm>
            <a:off x="321736" y="6400800"/>
            <a:ext cx="6243189" cy="446088"/>
          </a:xfrm>
        </p:spPr>
        <p:txBody>
          <a:bodyPr anchor="ctr"/>
          <a:lstStyle>
            <a:lvl1pPr>
              <a:buNone/>
              <a:defRPr sz="1050" b="1" i="1" baseline="0">
                <a:solidFill>
                  <a:schemeClr val="tx1"/>
                </a:solidFill>
              </a:defRPr>
            </a:lvl1pPr>
            <a:lvl2pPr>
              <a:buNone/>
              <a:defRPr sz="1050" b="1" i="1">
                <a:solidFill>
                  <a:schemeClr val="accent2"/>
                </a:solidFill>
              </a:defRPr>
            </a:lvl2pPr>
            <a:lvl3pPr>
              <a:buNone/>
              <a:defRPr sz="1050" b="1" i="1">
                <a:solidFill>
                  <a:schemeClr val="accent2"/>
                </a:solidFill>
              </a:defRPr>
            </a:lvl3pPr>
            <a:lvl4pPr>
              <a:buNone/>
              <a:defRPr sz="1050" b="1" i="1">
                <a:solidFill>
                  <a:schemeClr val="accent2"/>
                </a:solidFill>
              </a:defRPr>
            </a:lvl4pPr>
            <a:lvl5pPr>
              <a:buNone/>
              <a:defRPr sz="1050" b="1" i="1">
                <a:solidFill>
                  <a:schemeClr val="accent2"/>
                </a:solidFill>
              </a:defRPr>
            </a:lvl5pPr>
          </a:lstStyle>
          <a:p>
            <a:pPr lvl="0"/>
            <a:r>
              <a:rPr lang="en-US" dirty="0"/>
              <a:t>Public Hearing - Salt &amp; Nitrate Management Plan – March 9, 2017</a:t>
            </a:r>
          </a:p>
        </p:txBody>
      </p:sp>
    </p:spTree>
    <p:extLst>
      <p:ext uri="{BB962C8B-B14F-4D97-AF65-F5344CB8AC3E}">
        <p14:creationId xmlns:p14="http://schemas.microsoft.com/office/powerpoint/2010/main" val="55665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1E7F87C9-C9D0-4203-A87B-A51B84EEDCFF}" type="datetimeFigureOut">
              <a:rPr lang="en-US" smtClean="0">
                <a:solidFill>
                  <a:prstClr val="black">
                    <a:tint val="75000"/>
                  </a:prstClr>
                </a:solidFill>
              </a:rPr>
              <a:pPr defTabSz="457200"/>
              <a:t>6/12/2018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0BC16146-A4CE-4DD6-9302-3E2432925C2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8596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a:defRPr>
                <a:solidFill>
                  <a:srgbClr val="A6A6A6"/>
                </a:solidFill>
              </a:defRPr>
            </a:lvl1pPr>
          </a:lstStyle>
          <a:p>
            <a:pPr defTabSz="457200">
              <a:defRPr/>
            </a:pPr>
            <a:r>
              <a:rPr lang="en-US"/>
              <a:t>May 25, 2017</a:t>
            </a:r>
            <a:endParaRPr lang="en-US" dirty="0"/>
          </a:p>
        </p:txBody>
      </p:sp>
      <p:sp>
        <p:nvSpPr>
          <p:cNvPr id="6" name="Slide Number Placeholder 5"/>
          <p:cNvSpPr>
            <a:spLocks noGrp="1"/>
          </p:cNvSpPr>
          <p:nvPr>
            <p:ph type="sldNum" sz="quarter" idx="15"/>
          </p:nvPr>
        </p:nvSpPr>
        <p:spPr/>
        <p:txBody>
          <a:bodyPr/>
          <a:lstStyle>
            <a:lvl1pPr>
              <a:defRPr baseline="0">
                <a:ln>
                  <a:noFill/>
                </a:ln>
                <a:solidFill>
                  <a:schemeClr val="bg1">
                    <a:lumMod val="65000"/>
                  </a:schemeClr>
                </a:solidFill>
              </a:defRPr>
            </a:lvl1pPr>
          </a:lstStyle>
          <a:p>
            <a:pPr defTabSz="457200">
              <a:defRPr/>
            </a:pPr>
            <a:fld id="{F7AD01B6-12E7-48A0-9CA7-A0D85F537AD8}" type="slidenum">
              <a:rPr lang="en-US" smtClean="0">
                <a:solidFill>
                  <a:prstClr val="white">
                    <a:lumMod val="65000"/>
                  </a:prstClr>
                </a:solidFill>
              </a:rPr>
              <a:pPr defTabSz="457200">
                <a:defRPr/>
              </a:pPr>
              <a:t>‹#›</a:t>
            </a:fld>
            <a:endParaRPr lang="en-US" dirty="0">
              <a:solidFill>
                <a:prstClr val="white">
                  <a:lumMod val="65000"/>
                </a:prstClr>
              </a:solidFill>
            </a:endParaRPr>
          </a:p>
        </p:txBody>
      </p:sp>
    </p:spTree>
    <p:extLst>
      <p:ext uri="{BB962C8B-B14F-4D97-AF65-F5344CB8AC3E}">
        <p14:creationId xmlns:p14="http://schemas.microsoft.com/office/powerpoint/2010/main" val="19175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duotone>
              <a:schemeClr val="bg2">
                <a:shade val="40000"/>
                <a:satMod val="400000"/>
              </a:schemeClr>
              <a:schemeClr val="bg2">
                <a:tint val="10000"/>
                <a:satMod val="200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7" y="107576"/>
            <a:ext cx="10723035"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732367" y="1600201"/>
            <a:ext cx="10723035"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506447" y="6275673"/>
            <a:ext cx="28448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solidFill>
                  <a:prstClr val="white"/>
                </a:solidFill>
              </a:rPr>
              <a:pPr/>
              <a:t>6/12/2018</a:t>
            </a:fld>
            <a:endParaRPr lang="en-US">
              <a:solidFill>
                <a:prstClr val="white"/>
              </a:solidFill>
            </a:endParaRPr>
          </a:p>
        </p:txBody>
      </p:sp>
      <p:sp>
        <p:nvSpPr>
          <p:cNvPr id="5" name="Footer Placeholder 4"/>
          <p:cNvSpPr>
            <a:spLocks noGrp="1"/>
          </p:cNvSpPr>
          <p:nvPr>
            <p:ph type="ftr" sz="quarter" idx="3"/>
          </p:nvPr>
        </p:nvSpPr>
        <p:spPr>
          <a:xfrm>
            <a:off x="352614" y="6275673"/>
            <a:ext cx="6454588" cy="365125"/>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10530541" y="6275673"/>
            <a:ext cx="13208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93854790"/>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73" r:id="rId4"/>
    <p:sldLayoutId id="2147483678" r:id="rId5"/>
    <p:sldLayoutId id="2147483679" r:id="rId6"/>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F87C9-C9D0-4203-A87B-A51B84EEDCFF}" type="datetimeFigureOut">
              <a:rPr lang="en-US" smtClean="0"/>
              <a:t>6/12/2018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16146-A4CE-4DD6-9302-3E2432925C25}" type="slidenum">
              <a:rPr lang="en-US" smtClean="0"/>
              <a:t>‹#›</a:t>
            </a:fld>
            <a:endParaRPr lang="en-US"/>
          </a:p>
        </p:txBody>
      </p:sp>
    </p:spTree>
    <p:extLst>
      <p:ext uri="{BB962C8B-B14F-4D97-AF65-F5344CB8AC3E}">
        <p14:creationId xmlns:p14="http://schemas.microsoft.com/office/powerpoint/2010/main" val="4117838887"/>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40.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jpeg"/><Relationship Id="rId1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icons-ak.wunderground.com/data/wximagenew/y/YosemiteMan/156.jpg">
            <a:extLst>
              <a:ext uri="{FF2B5EF4-FFF2-40B4-BE49-F238E27FC236}">
                <a16:creationId xmlns:a16="http://schemas.microsoft.com/office/drawing/2014/main" id="{ED360E50-239E-445A-A73C-42F76598C3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04"/>
          <a:stretch/>
        </p:blipFill>
        <p:spPr bwMode="auto">
          <a:xfrm>
            <a:off x="1491834" y="1"/>
            <a:ext cx="9176167" cy="403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D327EBA-07F7-445F-B359-115C55514A75}"/>
              </a:ext>
            </a:extLst>
          </p:cNvPr>
          <p:cNvSpPr>
            <a:spLocks noGrp="1"/>
          </p:cNvSpPr>
          <p:nvPr>
            <p:ph type="title"/>
          </p:nvPr>
        </p:nvSpPr>
        <p:spPr>
          <a:xfrm>
            <a:off x="1908796" y="3887380"/>
            <a:ext cx="8342241" cy="2771683"/>
          </a:xfrm>
        </p:spPr>
        <p:txBody>
          <a:bodyPr>
            <a:normAutofit fontScale="90000"/>
          </a:bodyPr>
          <a:lstStyle/>
          <a:p>
            <a:r>
              <a:rPr lang="en-US" b="1" dirty="0">
                <a:solidFill>
                  <a:srgbClr val="000099"/>
                </a:solidFill>
                <a:effectLst>
                  <a:outerShdw blurRad="38100" dist="38100" dir="2700000" algn="tl">
                    <a:srgbClr val="000000">
                      <a:alpha val="43137"/>
                    </a:srgbClr>
                  </a:outerShdw>
                </a:effectLst>
              </a:rPr>
              <a:t> </a:t>
            </a:r>
            <a:br>
              <a:rPr lang="en-US" b="1" dirty="0">
                <a:solidFill>
                  <a:srgbClr val="000099"/>
                </a:solidFill>
                <a:effectLst>
                  <a:outerShdw blurRad="38100" dist="38100" dir="2700000" algn="tl">
                    <a:srgbClr val="000000">
                      <a:alpha val="43137"/>
                    </a:srgbClr>
                  </a:outerShdw>
                </a:effectLst>
              </a:rPr>
            </a:br>
            <a:br>
              <a:rPr lang="en-US" b="1" dirty="0">
                <a:solidFill>
                  <a:srgbClr val="000099"/>
                </a:solidFill>
              </a:rPr>
            </a:br>
            <a:br>
              <a:rPr lang="en-US" b="1" dirty="0">
                <a:solidFill>
                  <a:srgbClr val="000099"/>
                </a:solidFill>
              </a:rPr>
            </a:br>
            <a:br>
              <a:rPr lang="en-US" b="1" dirty="0">
                <a:solidFill>
                  <a:srgbClr val="000099"/>
                </a:solidFill>
              </a:rPr>
            </a:br>
            <a:br>
              <a:rPr lang="en-US" b="1" dirty="0">
                <a:solidFill>
                  <a:srgbClr val="000099"/>
                </a:solidFill>
              </a:rPr>
            </a:br>
            <a:br>
              <a:rPr lang="en-US" b="1" dirty="0">
                <a:solidFill>
                  <a:srgbClr val="000099"/>
                </a:solidFill>
              </a:rPr>
            </a:br>
            <a:br>
              <a:rPr lang="en-US" b="1" dirty="0">
                <a:solidFill>
                  <a:srgbClr val="000099"/>
                </a:solidFill>
              </a:rPr>
            </a:br>
            <a:br>
              <a:rPr lang="en-US" b="1" dirty="0">
                <a:solidFill>
                  <a:srgbClr val="000099"/>
                </a:solidFill>
              </a:rPr>
            </a:br>
            <a:br>
              <a:rPr lang="en-US" b="1" dirty="0">
                <a:solidFill>
                  <a:srgbClr val="000099"/>
                </a:solidFill>
              </a:rPr>
            </a:br>
            <a:r>
              <a:rPr lang="en-US" sz="3100" b="1" dirty="0">
                <a:solidFill>
                  <a:srgbClr val="000099"/>
                </a:solidFill>
                <a:latin typeface="+mn-lt"/>
              </a:rPr>
              <a:t>Vicki Kretsinger Grabert (</a:t>
            </a:r>
            <a:r>
              <a:rPr lang="en-US" sz="3100" b="1" dirty="0" err="1">
                <a:solidFill>
                  <a:srgbClr val="000099"/>
                </a:solidFill>
                <a:latin typeface="+mn-lt"/>
              </a:rPr>
              <a:t>LSCE</a:t>
            </a:r>
            <a:r>
              <a:rPr lang="en-US" sz="3100" b="1" dirty="0">
                <a:solidFill>
                  <a:srgbClr val="000099"/>
                </a:solidFill>
                <a:latin typeface="+mn-lt"/>
              </a:rPr>
              <a:t>)</a:t>
            </a:r>
            <a:br>
              <a:rPr lang="en-US" sz="3100" b="1" dirty="0">
                <a:solidFill>
                  <a:srgbClr val="000099"/>
                </a:solidFill>
                <a:latin typeface="+mn-lt"/>
              </a:rPr>
            </a:br>
            <a:br>
              <a:rPr lang="en-US" b="1" dirty="0">
                <a:solidFill>
                  <a:srgbClr val="000099"/>
                </a:solidFill>
              </a:rPr>
            </a:br>
            <a:r>
              <a:rPr lang="en-US" sz="2200" dirty="0">
                <a:solidFill>
                  <a:srgbClr val="000099"/>
                </a:solidFill>
                <a:latin typeface="+mn-lt"/>
              </a:rPr>
              <a:t>June 11, 2018</a:t>
            </a:r>
            <a:br>
              <a:rPr lang="en-US" sz="3100" b="1" dirty="0">
                <a:solidFill>
                  <a:srgbClr val="000099"/>
                </a:solidFill>
                <a:latin typeface="+mn-lt"/>
              </a:rPr>
            </a:br>
            <a:r>
              <a:rPr lang="en-US" sz="2200" b="1" dirty="0">
                <a:solidFill>
                  <a:srgbClr val="000099"/>
                </a:solidFill>
                <a:latin typeface="+mn-lt"/>
              </a:rPr>
              <a:t>Presentation at Stanford University</a:t>
            </a:r>
            <a:br>
              <a:rPr lang="en-US" sz="2200" b="1" dirty="0">
                <a:solidFill>
                  <a:srgbClr val="000099"/>
                </a:solidFill>
                <a:latin typeface="+mn-lt"/>
              </a:rPr>
            </a:br>
            <a:r>
              <a:rPr lang="en-US" sz="2200" b="1" dirty="0">
                <a:solidFill>
                  <a:srgbClr val="000099"/>
                </a:solidFill>
                <a:latin typeface="+mn-lt"/>
              </a:rPr>
              <a:t>Water in the West Uncommon Dialogues</a:t>
            </a:r>
            <a:br>
              <a:rPr lang="en-US" sz="2200" b="1" dirty="0">
                <a:solidFill>
                  <a:srgbClr val="000099"/>
                </a:solidFill>
                <a:latin typeface="+mn-lt"/>
              </a:rPr>
            </a:br>
            <a:br>
              <a:rPr lang="en-US" sz="2200" b="1" dirty="0">
                <a:solidFill>
                  <a:srgbClr val="000099"/>
                </a:solidFill>
                <a:latin typeface="+mn-lt"/>
              </a:rPr>
            </a:br>
            <a:endParaRPr lang="en-US" sz="2200" b="1" dirty="0">
              <a:solidFill>
                <a:srgbClr val="000099"/>
              </a:solidFill>
              <a:latin typeface="+mn-lt"/>
            </a:endParaRPr>
          </a:p>
        </p:txBody>
      </p:sp>
      <p:sp>
        <p:nvSpPr>
          <p:cNvPr id="5" name="Content Placeholder 2">
            <a:extLst>
              <a:ext uri="{FF2B5EF4-FFF2-40B4-BE49-F238E27FC236}">
                <a16:creationId xmlns:a16="http://schemas.microsoft.com/office/drawing/2014/main" id="{28AA2767-CD2A-410F-8B55-054039286A5F}"/>
              </a:ext>
            </a:extLst>
          </p:cNvPr>
          <p:cNvSpPr>
            <a:spLocks noGrp="1"/>
          </p:cNvSpPr>
          <p:nvPr>
            <p:ph idx="1"/>
          </p:nvPr>
        </p:nvSpPr>
        <p:spPr>
          <a:xfrm>
            <a:off x="1647498" y="1855495"/>
            <a:ext cx="8897003" cy="1364783"/>
          </a:xfrm>
          <a:solidFill>
            <a:schemeClr val="bg1">
              <a:alpha val="37000"/>
            </a:schemeClr>
          </a:solidFill>
        </p:spPr>
        <p:txBody>
          <a:bodyPr>
            <a:normAutofit fontScale="25000" lnSpcReduction="20000"/>
          </a:bodyPr>
          <a:lstStyle/>
          <a:p>
            <a:pPr marL="0" indent="0" algn="ctr">
              <a:buNone/>
            </a:pPr>
            <a:r>
              <a:rPr lang="en-US" sz="14400" b="1" dirty="0">
                <a:ln w="6350">
                  <a:solidFill>
                    <a:srgbClr val="0066CC"/>
                  </a:solidFill>
                </a:ln>
                <a:solidFill>
                  <a:srgbClr val="000099"/>
                </a:solidFill>
                <a:effectLst>
                  <a:outerShdw blurRad="38100" dist="38100" dir="2700000" algn="tl">
                    <a:srgbClr val="000000">
                      <a:alpha val="43137"/>
                    </a:srgbClr>
                  </a:outerShdw>
                </a:effectLst>
              </a:rPr>
              <a:t>Groundwater Quality and </a:t>
            </a:r>
            <a:r>
              <a:rPr lang="en-US" sz="14400" b="1" dirty="0" err="1">
                <a:ln w="6350">
                  <a:solidFill>
                    <a:srgbClr val="0066CC"/>
                  </a:solidFill>
                </a:ln>
                <a:solidFill>
                  <a:srgbClr val="000099"/>
                </a:solidFill>
                <a:effectLst>
                  <a:outerShdw blurRad="38100" dist="38100" dir="2700000" algn="tl">
                    <a:srgbClr val="000000">
                      <a:alpha val="43137"/>
                    </a:srgbClr>
                  </a:outerShdw>
                </a:effectLst>
              </a:rPr>
              <a:t>SGMA</a:t>
            </a:r>
            <a:r>
              <a:rPr lang="en-US" sz="14400" b="1" dirty="0">
                <a:ln w="6350">
                  <a:solidFill>
                    <a:srgbClr val="0066CC"/>
                  </a:solidFill>
                </a:ln>
                <a:solidFill>
                  <a:srgbClr val="000099"/>
                </a:solidFill>
                <a:effectLst>
                  <a:outerShdw blurRad="38100" dist="38100" dir="2700000" algn="tl">
                    <a:srgbClr val="000000">
                      <a:alpha val="43137"/>
                    </a:srgbClr>
                  </a:outerShdw>
                </a:effectLst>
              </a:rPr>
              <a:t>:</a:t>
            </a:r>
          </a:p>
          <a:p>
            <a:pPr marL="0" indent="0" algn="ctr">
              <a:buNone/>
            </a:pPr>
            <a:r>
              <a:rPr lang="en-US" sz="11200" b="1" dirty="0">
                <a:ln w="6350">
                  <a:solidFill>
                    <a:srgbClr val="0066CC"/>
                  </a:solidFill>
                </a:ln>
                <a:solidFill>
                  <a:srgbClr val="000099"/>
                </a:solidFill>
                <a:effectLst>
                  <a:outerShdw blurRad="38100" dist="38100" dir="2700000" algn="tl">
                    <a:srgbClr val="000000">
                      <a:alpha val="43137"/>
                    </a:srgbClr>
                  </a:outerShdw>
                </a:effectLst>
              </a:rPr>
              <a:t>Recharge, Nitrate, and Other Considerations</a:t>
            </a:r>
          </a:p>
          <a:p>
            <a:pPr marL="0" indent="0" algn="ctr">
              <a:buNone/>
            </a:pPr>
            <a:endParaRPr lang="en-US" sz="9600" b="1" dirty="0">
              <a:solidFill>
                <a:srgbClr val="000099"/>
              </a:solidFill>
            </a:endParaRPr>
          </a:p>
          <a:p>
            <a:pPr marL="0" indent="0" algn="ctr">
              <a:buNone/>
            </a:pPr>
            <a:r>
              <a:rPr lang="en-US" sz="9600" dirty="0"/>
              <a:t> </a:t>
            </a:r>
          </a:p>
        </p:txBody>
      </p:sp>
      <p:pic>
        <p:nvPicPr>
          <p:cNvPr id="6" name="Picture 5">
            <a:extLst>
              <a:ext uri="{FF2B5EF4-FFF2-40B4-BE49-F238E27FC236}">
                <a16:creationId xmlns:a16="http://schemas.microsoft.com/office/drawing/2014/main" id="{A6CC3D64-803A-4EB6-B946-3261534F8F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 t="-1" b="-16665"/>
          <a:stretch/>
        </p:blipFill>
        <p:spPr>
          <a:xfrm>
            <a:off x="5007972" y="4627760"/>
            <a:ext cx="2176056" cy="448012"/>
          </a:xfrm>
          <a:prstGeom prst="rect">
            <a:avLst/>
          </a:prstGeom>
        </p:spPr>
      </p:pic>
    </p:spTree>
    <p:extLst>
      <p:ext uri="{BB962C8B-B14F-4D97-AF65-F5344CB8AC3E}">
        <p14:creationId xmlns:p14="http://schemas.microsoft.com/office/powerpoint/2010/main" val="51354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73048" y="1791998"/>
            <a:ext cx="8487453" cy="2374280"/>
            <a:chOff x="459860" y="457199"/>
            <a:chExt cx="8484784" cy="2526681"/>
          </a:xfrm>
        </p:grpSpPr>
        <p:grpSp>
          <p:nvGrpSpPr>
            <p:cNvPr id="5" name="Group 4"/>
            <p:cNvGrpSpPr/>
            <p:nvPr/>
          </p:nvGrpSpPr>
          <p:grpSpPr>
            <a:xfrm>
              <a:off x="459860" y="457199"/>
              <a:ext cx="8484784" cy="1396776"/>
              <a:chOff x="459860" y="457199"/>
              <a:chExt cx="8484784" cy="1396776"/>
            </a:xfrm>
          </p:grpSpPr>
          <p:grpSp>
            <p:nvGrpSpPr>
              <p:cNvPr id="12" name="Group 11"/>
              <p:cNvGrpSpPr/>
              <p:nvPr/>
            </p:nvGrpSpPr>
            <p:grpSpPr>
              <a:xfrm>
                <a:off x="459860" y="457200"/>
                <a:ext cx="4224734" cy="1396775"/>
                <a:chOff x="3904" y="800099"/>
                <a:chExt cx="2567345" cy="1086380"/>
              </a:xfrm>
              <a:scene3d>
                <a:camera prst="orthographicFront">
                  <a:rot lat="0" lon="0" rev="0"/>
                </a:camera>
                <a:lightRig rig="contrasting" dir="t">
                  <a:rot lat="0" lon="0" rev="1200000"/>
                </a:lightRig>
              </a:scene3d>
            </p:grpSpPr>
            <p:sp>
              <p:nvSpPr>
                <p:cNvPr id="16" name="Rounded Rectangle 15"/>
                <p:cNvSpPr/>
                <p:nvPr/>
              </p:nvSpPr>
              <p:spPr>
                <a:xfrm>
                  <a:off x="3904" y="800099"/>
                  <a:ext cx="2567345" cy="1066800"/>
                </a:xfrm>
                <a:prstGeom prst="roundRect">
                  <a:avLst/>
                </a:prstGeom>
                <a:noFill/>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30867" y="923833"/>
                  <a:ext cx="2463191" cy="96264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defTabSz="777875">
                    <a:lnSpc>
                      <a:spcPct val="90000"/>
                    </a:lnSpc>
                    <a:spcBef>
                      <a:spcPct val="0"/>
                    </a:spcBef>
                    <a:spcAft>
                      <a:spcPct val="35000"/>
                    </a:spcAft>
                    <a:defRPr/>
                  </a:pPr>
                  <a:r>
                    <a:rPr lang="en-US" sz="2000" b="1" dirty="0">
                      <a:solidFill>
                        <a:prstClr val="black">
                          <a:hueOff val="0"/>
                          <a:satOff val="0"/>
                          <a:lumOff val="0"/>
                          <a:alphaOff val="0"/>
                        </a:prstClr>
                      </a:solidFill>
                      <a:latin typeface="Arial" panose="020B0604020202020204" pitchFamily="34" charset="0"/>
                      <a:cs typeface="Arial" panose="020B0604020202020204" pitchFamily="34" charset="0"/>
                    </a:rPr>
                    <a:t>No Ag Irrigation &amp; Only Current Recharge Projects</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No Recharge from Ag Irrigation </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No new IRWMP Projects</a:t>
                  </a:r>
                </a:p>
                <a:p>
                  <a:pPr algn="ctr" defTabSz="777875">
                    <a:lnSpc>
                      <a:spcPct val="90000"/>
                    </a:lnSpc>
                    <a:spcBef>
                      <a:spcPct val="0"/>
                    </a:spcBef>
                    <a:spcAft>
                      <a:spcPct val="35000"/>
                    </a:spcAft>
                    <a:defRPr/>
                  </a:pPr>
                  <a:endParaRPr lang="en-US"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grpSp>
            <p:nvGrpSpPr>
              <p:cNvPr id="13" name="Group 12"/>
              <p:cNvGrpSpPr/>
              <p:nvPr/>
            </p:nvGrpSpPr>
            <p:grpSpPr>
              <a:xfrm>
                <a:off x="4906042" y="457199"/>
                <a:ext cx="4038602" cy="1396776"/>
                <a:chOff x="22493" y="800099"/>
                <a:chExt cx="2567346" cy="1029202"/>
              </a:xfrm>
              <a:scene3d>
                <a:camera prst="orthographicFront">
                  <a:rot lat="0" lon="0" rev="0"/>
                </a:camera>
                <a:lightRig rig="contrasting" dir="t">
                  <a:rot lat="0" lon="0" rev="1200000"/>
                </a:lightRig>
              </a:scene3d>
            </p:grpSpPr>
            <p:sp>
              <p:nvSpPr>
                <p:cNvPr id="14" name="Rounded Rectangle 13"/>
                <p:cNvSpPr/>
                <p:nvPr/>
              </p:nvSpPr>
              <p:spPr>
                <a:xfrm>
                  <a:off x="22493" y="800099"/>
                  <a:ext cx="2567346" cy="1029202"/>
                </a:xfrm>
                <a:prstGeom prst="roundRect">
                  <a:avLst/>
                </a:prstGeom>
                <a:noFill/>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5" name="Rounded Rectangle 4"/>
                <p:cNvSpPr/>
                <p:nvPr/>
              </p:nvSpPr>
              <p:spPr>
                <a:xfrm>
                  <a:off x="46143" y="1124967"/>
                  <a:ext cx="2463190" cy="550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a:defRPr/>
                  </a:pPr>
                  <a:r>
                    <a:rPr lang="en-US" sz="2000" b="1" dirty="0">
                      <a:solidFill>
                        <a:prstClr val="black">
                          <a:hueOff val="0"/>
                          <a:satOff val="0"/>
                          <a:lumOff val="0"/>
                          <a:alphaOff val="0"/>
                        </a:prstClr>
                      </a:solidFill>
                      <a:latin typeface="Arial" panose="020B0604020202020204" pitchFamily="34" charset="0"/>
                      <a:cs typeface="Arial" panose="020B0604020202020204" pitchFamily="34" charset="0"/>
                    </a:rPr>
                    <a:t>No Nitrogen Loading from Ag</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No Dairies</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No Irrigated Lands</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POTW Effluent Remains the Same</a:t>
                  </a:r>
                </a:p>
                <a:p>
                  <a:pPr algn="ctr">
                    <a:defRPr/>
                  </a:pPr>
                  <a:endParaRPr lang="en-US"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grpSp>
        <p:grpSp>
          <p:nvGrpSpPr>
            <p:cNvPr id="6" name="Group 5"/>
            <p:cNvGrpSpPr/>
            <p:nvPr/>
          </p:nvGrpSpPr>
          <p:grpSpPr>
            <a:xfrm>
              <a:off x="2572227" y="1828801"/>
              <a:ext cx="4353117" cy="1155079"/>
              <a:chOff x="2572227" y="1114478"/>
              <a:chExt cx="4353117" cy="1155079"/>
            </a:xfrm>
          </p:grpSpPr>
          <p:grpSp>
            <p:nvGrpSpPr>
              <p:cNvPr id="7" name="Group 6"/>
              <p:cNvGrpSpPr/>
              <p:nvPr/>
            </p:nvGrpSpPr>
            <p:grpSpPr>
              <a:xfrm>
                <a:off x="3878439" y="1828800"/>
                <a:ext cx="1358265" cy="440757"/>
                <a:chOff x="3904" y="800100"/>
                <a:chExt cx="2567345" cy="1066800"/>
              </a:xfrm>
              <a:scene3d>
                <a:camera prst="orthographicFront">
                  <a:rot lat="0" lon="0" rev="0"/>
                </a:camera>
                <a:lightRig rig="contrasting" dir="t">
                  <a:rot lat="0" lon="0" rev="1200000"/>
                </a:lightRig>
              </a:scene3d>
            </p:grpSpPr>
            <p:sp>
              <p:nvSpPr>
                <p:cNvPr id="10" name="Rounded Rectangle 9"/>
                <p:cNvSpPr/>
                <p:nvPr/>
              </p:nvSpPr>
              <p:spPr>
                <a:xfrm>
                  <a:off x="3904" y="800100"/>
                  <a:ext cx="2567345" cy="1066800"/>
                </a:xfrm>
                <a:prstGeom prst="roundRect">
                  <a:avLst/>
                </a:prstGeom>
                <a:noFill/>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1" name="Rounded Rectangle 4"/>
                <p:cNvSpPr/>
                <p:nvPr/>
              </p:nvSpPr>
              <p:spPr>
                <a:xfrm>
                  <a:off x="55981" y="852176"/>
                  <a:ext cx="2463191" cy="962646"/>
                </a:xfrm>
                <a:prstGeom prst="rect">
                  <a:avLst/>
                </a:prstGeom>
                <a:no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777875">
                    <a:lnSpc>
                      <a:spcPct val="90000"/>
                    </a:lnSpc>
                    <a:spcBef>
                      <a:spcPct val="0"/>
                    </a:spcBef>
                    <a:spcAft>
                      <a:spcPct val="35000"/>
                    </a:spcAft>
                    <a:defRPr/>
                  </a:pPr>
                  <a:r>
                    <a:rPr lang="en-US" dirty="0">
                      <a:solidFill>
                        <a:prstClr val="black">
                          <a:hueOff val="0"/>
                          <a:satOff val="0"/>
                          <a:lumOff val="0"/>
                          <a:alphaOff val="0"/>
                        </a:prstClr>
                      </a:solidFill>
                      <a:latin typeface="Arial" panose="020B0604020202020204"/>
                    </a:rPr>
                    <a:t>Scenario 4 </a:t>
                  </a:r>
                </a:p>
              </p:txBody>
            </p:sp>
          </p:grpSp>
          <p:cxnSp>
            <p:nvCxnSpPr>
              <p:cNvPr id="8" name="Straight Arrow Connector 7"/>
              <p:cNvCxnSpPr>
                <a:stCxn id="16" idx="2"/>
                <a:endCxn id="10" idx="0"/>
              </p:cNvCxnSpPr>
              <p:nvPr/>
            </p:nvCxnSpPr>
            <p:spPr>
              <a:xfrm>
                <a:off x="2572227" y="1114478"/>
                <a:ext cx="1985345" cy="714322"/>
              </a:xfrm>
              <a:prstGeom prst="straightConnector1">
                <a:avLst/>
              </a:prstGeom>
              <a:ln w="38100" cmpd="sng">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4" idx="2"/>
                <a:endCxn id="10" idx="0"/>
              </p:cNvCxnSpPr>
              <p:nvPr/>
            </p:nvCxnSpPr>
            <p:spPr>
              <a:xfrm flipH="1">
                <a:off x="4557572" y="1139651"/>
                <a:ext cx="2367772" cy="689148"/>
              </a:xfrm>
              <a:prstGeom prst="straightConnector1">
                <a:avLst/>
              </a:prstGeom>
              <a:ln w="38100" cmpd="sng">
                <a:solidFill>
                  <a:srgbClr val="002060"/>
                </a:solidFill>
                <a:tailEnd type="arrow"/>
              </a:ln>
            </p:spPr>
            <p:style>
              <a:lnRef idx="2">
                <a:schemeClr val="accent1"/>
              </a:lnRef>
              <a:fillRef idx="0">
                <a:schemeClr val="accent1"/>
              </a:fillRef>
              <a:effectRef idx="1">
                <a:schemeClr val="accent1"/>
              </a:effectRef>
              <a:fontRef idx="minor">
                <a:schemeClr val="tx1"/>
              </a:fontRef>
            </p:style>
          </p:cxnSp>
        </p:grpSp>
      </p:grpSp>
      <p:sp>
        <p:nvSpPr>
          <p:cNvPr id="19" name="Title 1"/>
          <p:cNvSpPr txBox="1">
            <a:spLocks/>
          </p:cNvSpPr>
          <p:nvPr/>
        </p:nvSpPr>
        <p:spPr>
          <a:xfrm>
            <a:off x="2545644" y="331172"/>
            <a:ext cx="7478790" cy="684309"/>
          </a:xfrm>
          <a:prstGeom prst="rect">
            <a:avLst/>
          </a:prstGeom>
          <a:ln w="15875">
            <a:solidFill>
              <a:srgbClr val="002060"/>
            </a:solidFill>
          </a:ln>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defRPr/>
            </a:pPr>
            <a:r>
              <a:rPr lang="en-US" sz="3600" b="1" dirty="0">
                <a:solidFill>
                  <a:srgbClr val="000099"/>
                </a:solidFill>
                <a:latin typeface="Arial" panose="020B0604020202020204" pitchFamily="34" charset="0"/>
                <a:cs typeface="Arial" panose="020B0604020202020204" pitchFamily="34" charset="0"/>
              </a:rPr>
              <a:t>Scenario 4 – Extreme No Ag*</a:t>
            </a:r>
          </a:p>
        </p:txBody>
      </p:sp>
      <p:sp>
        <p:nvSpPr>
          <p:cNvPr id="20" name="TextBox 19"/>
          <p:cNvSpPr txBox="1"/>
          <p:nvPr/>
        </p:nvSpPr>
        <p:spPr>
          <a:xfrm>
            <a:off x="2458343" y="4810020"/>
            <a:ext cx="7481535" cy="923330"/>
          </a:xfrm>
          <a:prstGeom prst="rect">
            <a:avLst/>
          </a:prstGeom>
          <a:noFill/>
        </p:spPr>
        <p:txBody>
          <a:bodyPr wrap="none" rtlCol="0">
            <a:spAutoFit/>
          </a:bodyPr>
          <a:lstStyle/>
          <a:p>
            <a:pPr algn="ctr">
              <a:defRPr/>
            </a:pPr>
            <a:r>
              <a:rPr lang="en-US" i="1" dirty="0">
                <a:solidFill>
                  <a:prstClr val="black"/>
                </a:solidFill>
                <a:latin typeface="Arial" panose="020B0604020202020204"/>
              </a:rPr>
              <a:t>*This scenario tests an extreme condition where there is no irrigated</a:t>
            </a:r>
          </a:p>
          <a:p>
            <a:pPr algn="ctr">
              <a:defRPr/>
            </a:pPr>
            <a:r>
              <a:rPr lang="en-US" i="1" dirty="0">
                <a:solidFill>
                  <a:prstClr val="black"/>
                </a:solidFill>
                <a:latin typeface="Arial" panose="020B0604020202020204"/>
              </a:rPr>
              <a:t>agriculture to understand what could be achieved in the absence of ag. </a:t>
            </a:r>
          </a:p>
          <a:p>
            <a:pPr algn="ctr">
              <a:defRPr/>
            </a:pPr>
            <a:r>
              <a:rPr lang="en-US" i="1" dirty="0">
                <a:solidFill>
                  <a:prstClr val="black"/>
                </a:solidFill>
                <a:latin typeface="Arial" panose="020B0604020202020204"/>
              </a:rPr>
              <a:t>This is </a:t>
            </a:r>
            <a:r>
              <a:rPr lang="en-US" b="1" i="1" u="sng" dirty="0">
                <a:solidFill>
                  <a:prstClr val="black"/>
                </a:solidFill>
                <a:latin typeface="Arial" panose="020B0604020202020204"/>
              </a:rPr>
              <a:t>NOT</a:t>
            </a:r>
            <a:r>
              <a:rPr lang="en-US" b="1" i="1" dirty="0">
                <a:solidFill>
                  <a:prstClr val="black"/>
                </a:solidFill>
                <a:latin typeface="Arial" panose="020B0604020202020204"/>
              </a:rPr>
              <a:t> </a:t>
            </a:r>
            <a:r>
              <a:rPr lang="en-US" i="1" dirty="0">
                <a:solidFill>
                  <a:prstClr val="black"/>
                </a:solidFill>
                <a:latin typeface="Arial" panose="020B0604020202020204"/>
              </a:rPr>
              <a:t>a proposed management approach.</a:t>
            </a:r>
          </a:p>
        </p:txBody>
      </p:sp>
    </p:spTree>
    <p:extLst>
      <p:ext uri="{BB962C8B-B14F-4D97-AF65-F5344CB8AC3E}">
        <p14:creationId xmlns:p14="http://schemas.microsoft.com/office/powerpoint/2010/main" val="178322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Cube 4"/>
          <p:cNvSpPr/>
          <p:nvPr/>
        </p:nvSpPr>
        <p:spPr>
          <a:xfrm>
            <a:off x="2590800" y="2971800"/>
            <a:ext cx="2590800" cy="1905000"/>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6" name="Cube 5"/>
          <p:cNvSpPr/>
          <p:nvPr/>
        </p:nvSpPr>
        <p:spPr>
          <a:xfrm>
            <a:off x="7074933" y="2971800"/>
            <a:ext cx="2590800" cy="1905000"/>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7" name="Up Arrow 6"/>
          <p:cNvSpPr/>
          <p:nvPr/>
        </p:nvSpPr>
        <p:spPr>
          <a:xfrm>
            <a:off x="2616666" y="1588014"/>
            <a:ext cx="1169258" cy="1369204"/>
          </a:xfrm>
          <a:prstGeom prst="upArrow">
            <a:avLst/>
          </a:prstGeom>
          <a:solidFill>
            <a:srgbClr val="FF66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8" name="Up Arrow 7"/>
          <p:cNvSpPr/>
          <p:nvPr/>
        </p:nvSpPr>
        <p:spPr>
          <a:xfrm rot="10800000">
            <a:off x="3686593" y="2151575"/>
            <a:ext cx="829188" cy="818109"/>
          </a:xfrm>
          <a:prstGeom prst="up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9" name="Up Arrow 8"/>
          <p:cNvSpPr/>
          <p:nvPr/>
        </p:nvSpPr>
        <p:spPr>
          <a:xfrm rot="10800000">
            <a:off x="4724399" y="2512541"/>
            <a:ext cx="205171" cy="457200"/>
          </a:xfrm>
          <a:prstGeom prst="up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10" name="Up Arrow 9"/>
          <p:cNvSpPr/>
          <p:nvPr/>
        </p:nvSpPr>
        <p:spPr>
          <a:xfrm rot="10800000">
            <a:off x="3274307" y="3281107"/>
            <a:ext cx="1039038" cy="951947"/>
          </a:xfrm>
          <a:prstGeom prst="upArrow">
            <a:avLst/>
          </a:prstGeom>
          <a:solidFill>
            <a:srgbClr val="0066FF">
              <a:alpha val="40000"/>
            </a:srgbClr>
          </a:solidFill>
          <a:ln w="15875">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12" name="Up Arrow 11"/>
          <p:cNvSpPr/>
          <p:nvPr/>
        </p:nvSpPr>
        <p:spPr>
          <a:xfrm rot="16200000">
            <a:off x="1833913" y="3697373"/>
            <a:ext cx="1214330" cy="1256037"/>
          </a:xfrm>
          <a:prstGeom prst="upArrow">
            <a:avLst/>
          </a:prstGeom>
          <a:solidFill>
            <a:srgbClr val="0066FF">
              <a:alpha val="6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13" name="Up Arrow 12"/>
          <p:cNvSpPr/>
          <p:nvPr/>
        </p:nvSpPr>
        <p:spPr>
          <a:xfrm rot="16200000">
            <a:off x="4713263" y="3571525"/>
            <a:ext cx="1386582" cy="1446993"/>
          </a:xfrm>
          <a:prstGeom prst="upArrow">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14" name="TextBox 13"/>
          <p:cNvSpPr txBox="1"/>
          <p:nvPr/>
        </p:nvSpPr>
        <p:spPr>
          <a:xfrm>
            <a:off x="2554216" y="1007523"/>
            <a:ext cx="1095172" cy="646331"/>
          </a:xfrm>
          <a:prstGeom prst="rect">
            <a:avLst/>
          </a:prstGeom>
          <a:noFill/>
        </p:spPr>
        <p:txBody>
          <a:bodyPr wrap="none" rtlCol="0">
            <a:spAutoFit/>
          </a:bodyPr>
          <a:lstStyle/>
          <a:p>
            <a:pPr algn="ctr">
              <a:defRPr/>
            </a:pPr>
            <a:r>
              <a:rPr lang="en-US" dirty="0">
                <a:solidFill>
                  <a:prstClr val="black"/>
                </a:solidFill>
                <a:latin typeface="Arial" panose="020B0604020202020204"/>
              </a:rPr>
              <a:t>Pumping</a:t>
            </a:r>
          </a:p>
          <a:p>
            <a:pPr algn="ctr">
              <a:defRPr/>
            </a:pPr>
            <a:r>
              <a:rPr lang="en-US" dirty="0">
                <a:solidFill>
                  <a:prstClr val="black"/>
                </a:solidFill>
                <a:latin typeface="Arial" panose="020B0604020202020204"/>
              </a:rPr>
              <a:t>135,000</a:t>
            </a:r>
          </a:p>
        </p:txBody>
      </p:sp>
      <p:sp>
        <p:nvSpPr>
          <p:cNvPr id="15" name="TextBox 14"/>
          <p:cNvSpPr txBox="1"/>
          <p:nvPr/>
        </p:nvSpPr>
        <p:spPr>
          <a:xfrm>
            <a:off x="3553780" y="1538917"/>
            <a:ext cx="1184941" cy="646331"/>
          </a:xfrm>
          <a:prstGeom prst="rect">
            <a:avLst/>
          </a:prstGeom>
          <a:noFill/>
        </p:spPr>
        <p:txBody>
          <a:bodyPr wrap="none" rtlCol="0">
            <a:spAutoFit/>
          </a:bodyPr>
          <a:lstStyle/>
          <a:p>
            <a:pPr algn="ctr">
              <a:defRPr/>
            </a:pPr>
            <a:r>
              <a:rPr lang="en-US" dirty="0">
                <a:solidFill>
                  <a:prstClr val="black"/>
                </a:solidFill>
                <a:latin typeface="Arial" panose="020B0604020202020204"/>
              </a:rPr>
              <a:t>Recharge</a:t>
            </a:r>
          </a:p>
          <a:p>
            <a:pPr algn="ctr">
              <a:defRPr/>
            </a:pPr>
            <a:r>
              <a:rPr lang="en-US" dirty="0">
                <a:solidFill>
                  <a:prstClr val="black"/>
                </a:solidFill>
                <a:latin typeface="Arial" panose="020B0604020202020204"/>
              </a:rPr>
              <a:t>50,000</a:t>
            </a:r>
          </a:p>
        </p:txBody>
      </p:sp>
      <p:sp>
        <p:nvSpPr>
          <p:cNvPr id="16" name="TextBox 15"/>
          <p:cNvSpPr txBox="1"/>
          <p:nvPr/>
        </p:nvSpPr>
        <p:spPr>
          <a:xfrm>
            <a:off x="4631345" y="1848486"/>
            <a:ext cx="928459" cy="646331"/>
          </a:xfrm>
          <a:prstGeom prst="rect">
            <a:avLst/>
          </a:prstGeom>
          <a:noFill/>
        </p:spPr>
        <p:txBody>
          <a:bodyPr wrap="none" rtlCol="0">
            <a:spAutoFit/>
          </a:bodyPr>
          <a:lstStyle/>
          <a:p>
            <a:pPr algn="ctr">
              <a:defRPr/>
            </a:pPr>
            <a:r>
              <a:rPr lang="en-US" dirty="0">
                <a:solidFill>
                  <a:prstClr val="black"/>
                </a:solidFill>
                <a:latin typeface="Arial" panose="020B0604020202020204"/>
              </a:rPr>
              <a:t>Stream</a:t>
            </a:r>
          </a:p>
          <a:p>
            <a:pPr algn="ctr">
              <a:defRPr/>
            </a:pPr>
            <a:r>
              <a:rPr lang="en-US" dirty="0">
                <a:solidFill>
                  <a:prstClr val="black"/>
                </a:solidFill>
                <a:latin typeface="Arial" panose="020B0604020202020204"/>
              </a:rPr>
              <a:t>4,600</a:t>
            </a:r>
          </a:p>
        </p:txBody>
      </p:sp>
      <p:sp>
        <p:nvSpPr>
          <p:cNvPr id="17" name="TextBox 16"/>
          <p:cNvSpPr txBox="1"/>
          <p:nvPr/>
        </p:nvSpPr>
        <p:spPr>
          <a:xfrm>
            <a:off x="5016788" y="3022652"/>
            <a:ext cx="1232069" cy="646331"/>
          </a:xfrm>
          <a:prstGeom prst="rect">
            <a:avLst/>
          </a:prstGeom>
          <a:noFill/>
        </p:spPr>
        <p:txBody>
          <a:bodyPr wrap="none" rtlCol="0">
            <a:spAutoFit/>
          </a:bodyPr>
          <a:lstStyle/>
          <a:p>
            <a:pPr algn="ctr">
              <a:defRPr/>
            </a:pPr>
            <a:r>
              <a:rPr lang="en-US" dirty="0">
                <a:solidFill>
                  <a:prstClr val="black"/>
                </a:solidFill>
                <a:latin typeface="Arial" panose="020B0604020202020204"/>
              </a:rPr>
              <a:t>East/West</a:t>
            </a:r>
          </a:p>
          <a:p>
            <a:pPr algn="ctr">
              <a:defRPr/>
            </a:pPr>
            <a:r>
              <a:rPr lang="en-US" dirty="0">
                <a:solidFill>
                  <a:prstClr val="black"/>
                </a:solidFill>
                <a:latin typeface="Arial" panose="020B0604020202020204"/>
              </a:rPr>
              <a:t>158,000</a:t>
            </a:r>
          </a:p>
        </p:txBody>
      </p:sp>
      <p:sp>
        <p:nvSpPr>
          <p:cNvPr id="18" name="TextBox 17"/>
          <p:cNvSpPr txBox="1"/>
          <p:nvPr/>
        </p:nvSpPr>
        <p:spPr>
          <a:xfrm>
            <a:off x="1676911" y="3109013"/>
            <a:ext cx="1001108" cy="646331"/>
          </a:xfrm>
          <a:prstGeom prst="rect">
            <a:avLst/>
          </a:prstGeom>
          <a:noFill/>
        </p:spPr>
        <p:txBody>
          <a:bodyPr wrap="none" rtlCol="0">
            <a:spAutoFit/>
          </a:bodyPr>
          <a:lstStyle/>
          <a:p>
            <a:pPr algn="ctr">
              <a:defRPr/>
            </a:pPr>
            <a:r>
              <a:rPr lang="en-US" dirty="0">
                <a:solidFill>
                  <a:prstClr val="black"/>
                </a:solidFill>
                <a:latin typeface="Arial" panose="020B0604020202020204"/>
              </a:rPr>
              <a:t>South</a:t>
            </a:r>
          </a:p>
          <a:p>
            <a:pPr algn="ctr">
              <a:defRPr/>
            </a:pPr>
            <a:r>
              <a:rPr lang="en-US" dirty="0">
                <a:solidFill>
                  <a:prstClr val="black"/>
                </a:solidFill>
                <a:latin typeface="Arial" panose="020B0604020202020204"/>
              </a:rPr>
              <a:t>113,000</a:t>
            </a:r>
          </a:p>
        </p:txBody>
      </p:sp>
      <p:sp>
        <p:nvSpPr>
          <p:cNvPr id="19" name="TextBox 18"/>
          <p:cNvSpPr txBox="1"/>
          <p:nvPr/>
        </p:nvSpPr>
        <p:spPr>
          <a:xfrm>
            <a:off x="2871637" y="3380607"/>
            <a:ext cx="2236510" cy="646331"/>
          </a:xfrm>
          <a:prstGeom prst="rect">
            <a:avLst/>
          </a:prstGeom>
          <a:noFill/>
        </p:spPr>
        <p:txBody>
          <a:bodyPr wrap="none" rtlCol="0">
            <a:spAutoFit/>
          </a:bodyPr>
          <a:lstStyle/>
          <a:p>
            <a:pPr algn="ctr">
              <a:defRPr/>
            </a:pPr>
            <a:r>
              <a:rPr lang="en-US" dirty="0">
                <a:solidFill>
                  <a:prstClr val="black"/>
                </a:solidFill>
                <a:latin typeface="Arial" panose="020B0604020202020204"/>
              </a:rPr>
              <a:t>Upper to Production</a:t>
            </a:r>
          </a:p>
          <a:p>
            <a:pPr algn="ctr">
              <a:defRPr/>
            </a:pPr>
            <a:r>
              <a:rPr lang="en-US" dirty="0">
                <a:solidFill>
                  <a:prstClr val="black"/>
                </a:solidFill>
                <a:latin typeface="Arial" panose="020B0604020202020204"/>
              </a:rPr>
              <a:t>78,000</a:t>
            </a:r>
          </a:p>
        </p:txBody>
      </p:sp>
      <p:sp>
        <p:nvSpPr>
          <p:cNvPr id="20" name="TextBox 19"/>
          <p:cNvSpPr txBox="1"/>
          <p:nvPr/>
        </p:nvSpPr>
        <p:spPr>
          <a:xfrm>
            <a:off x="3002575" y="5044678"/>
            <a:ext cx="2054826" cy="646331"/>
          </a:xfrm>
          <a:prstGeom prst="rect">
            <a:avLst/>
          </a:prstGeom>
          <a:noFill/>
        </p:spPr>
        <p:txBody>
          <a:bodyPr wrap="square" rtlCol="0">
            <a:spAutoFit/>
          </a:bodyPr>
          <a:lstStyle/>
          <a:p>
            <a:pPr>
              <a:defRPr/>
            </a:pPr>
            <a:r>
              <a:rPr lang="en-US" dirty="0">
                <a:solidFill>
                  <a:prstClr val="black"/>
                </a:solidFill>
                <a:latin typeface="Arial" panose="020B0604020202020204"/>
              </a:rPr>
              <a:t>To Lower Zone</a:t>
            </a:r>
          </a:p>
          <a:p>
            <a:pPr>
              <a:defRPr/>
            </a:pPr>
            <a:r>
              <a:rPr lang="en-US" dirty="0">
                <a:solidFill>
                  <a:prstClr val="black"/>
                </a:solidFill>
                <a:latin typeface="Arial" panose="020B0604020202020204"/>
              </a:rPr>
              <a:t>49,000</a:t>
            </a:r>
          </a:p>
        </p:txBody>
      </p:sp>
      <p:sp>
        <p:nvSpPr>
          <p:cNvPr id="21" name="Up Arrow 20"/>
          <p:cNvSpPr/>
          <p:nvPr/>
        </p:nvSpPr>
        <p:spPr>
          <a:xfrm rot="10800000">
            <a:off x="3352604" y="4388484"/>
            <a:ext cx="834316" cy="672983"/>
          </a:xfrm>
          <a:prstGeom prst="upArrow">
            <a:avLst/>
          </a:prstGeom>
          <a:solidFill>
            <a:srgbClr val="0066FF">
              <a:alpha val="35000"/>
            </a:srgbClr>
          </a:solidFill>
          <a:ln w="15875">
            <a:solidFill>
              <a:schemeClr val="tx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22" name="Up Arrow 21"/>
          <p:cNvSpPr/>
          <p:nvPr/>
        </p:nvSpPr>
        <p:spPr>
          <a:xfrm rot="10800000">
            <a:off x="7834826" y="3281108"/>
            <a:ext cx="1019997" cy="900995"/>
          </a:xfrm>
          <a:prstGeom prst="upArrow">
            <a:avLst/>
          </a:prstGeom>
          <a:solidFill>
            <a:srgbClr val="0066FF">
              <a:alpha val="40000"/>
            </a:srgbClr>
          </a:solidFill>
          <a:ln w="15875">
            <a:solidFill>
              <a:schemeClr val="tx1">
                <a:alpha val="8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23" name="TextBox 22"/>
          <p:cNvSpPr txBox="1"/>
          <p:nvPr/>
        </p:nvSpPr>
        <p:spPr>
          <a:xfrm>
            <a:off x="7352158" y="3419505"/>
            <a:ext cx="2236510" cy="646331"/>
          </a:xfrm>
          <a:prstGeom prst="rect">
            <a:avLst/>
          </a:prstGeom>
          <a:noFill/>
        </p:spPr>
        <p:txBody>
          <a:bodyPr wrap="none" rtlCol="0">
            <a:spAutoFit/>
          </a:bodyPr>
          <a:lstStyle/>
          <a:p>
            <a:pPr algn="ctr">
              <a:defRPr/>
            </a:pPr>
            <a:r>
              <a:rPr lang="en-US" dirty="0">
                <a:solidFill>
                  <a:prstClr val="black"/>
                </a:solidFill>
                <a:latin typeface="Arial" panose="020B0604020202020204"/>
              </a:rPr>
              <a:t>Upper to Production</a:t>
            </a:r>
          </a:p>
          <a:p>
            <a:pPr algn="ctr">
              <a:defRPr/>
            </a:pPr>
            <a:r>
              <a:rPr lang="en-US" dirty="0">
                <a:solidFill>
                  <a:prstClr val="black"/>
                </a:solidFill>
                <a:latin typeface="Arial" panose="020B0604020202020204"/>
              </a:rPr>
              <a:t>81,000</a:t>
            </a:r>
          </a:p>
        </p:txBody>
      </p:sp>
      <p:sp>
        <p:nvSpPr>
          <p:cNvPr id="24" name="TextBox 23"/>
          <p:cNvSpPr txBox="1"/>
          <p:nvPr/>
        </p:nvSpPr>
        <p:spPr>
          <a:xfrm>
            <a:off x="7557731" y="5061467"/>
            <a:ext cx="1710789" cy="646331"/>
          </a:xfrm>
          <a:prstGeom prst="rect">
            <a:avLst/>
          </a:prstGeom>
          <a:noFill/>
        </p:spPr>
        <p:txBody>
          <a:bodyPr wrap="none" rtlCol="0">
            <a:spAutoFit/>
          </a:bodyPr>
          <a:lstStyle/>
          <a:p>
            <a:pPr algn="ctr">
              <a:defRPr/>
            </a:pPr>
            <a:r>
              <a:rPr lang="en-US" dirty="0">
                <a:solidFill>
                  <a:prstClr val="black"/>
                </a:solidFill>
                <a:latin typeface="Arial" panose="020B0604020202020204"/>
              </a:rPr>
              <a:t>To Lower Zone</a:t>
            </a:r>
          </a:p>
          <a:p>
            <a:pPr>
              <a:defRPr/>
            </a:pPr>
            <a:r>
              <a:rPr lang="en-US" dirty="0">
                <a:solidFill>
                  <a:prstClr val="black"/>
                </a:solidFill>
                <a:latin typeface="Arial" panose="020B0604020202020204"/>
              </a:rPr>
              <a:t>55,000</a:t>
            </a:r>
          </a:p>
        </p:txBody>
      </p:sp>
      <p:sp>
        <p:nvSpPr>
          <p:cNvPr id="25" name="Up Arrow 24"/>
          <p:cNvSpPr/>
          <p:nvPr/>
        </p:nvSpPr>
        <p:spPr>
          <a:xfrm rot="10800000">
            <a:off x="7950391" y="4336519"/>
            <a:ext cx="839884" cy="694697"/>
          </a:xfrm>
          <a:prstGeom prst="upArrow">
            <a:avLst/>
          </a:prstGeom>
          <a:solidFill>
            <a:srgbClr val="0066FF">
              <a:alpha val="35000"/>
            </a:srgbClr>
          </a:solidFill>
          <a:ln w="15875">
            <a:solidFill>
              <a:schemeClr val="tx1">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26" name="Up Arrow 25"/>
          <p:cNvSpPr/>
          <p:nvPr/>
        </p:nvSpPr>
        <p:spPr>
          <a:xfrm rot="16200000">
            <a:off x="9056279" y="3575470"/>
            <a:ext cx="1516027" cy="1346820"/>
          </a:xfrm>
          <a:prstGeom prst="upArrow">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27" name="TextBox 26"/>
          <p:cNvSpPr txBox="1"/>
          <p:nvPr/>
        </p:nvSpPr>
        <p:spPr>
          <a:xfrm>
            <a:off x="9414619" y="2929663"/>
            <a:ext cx="1232069" cy="646331"/>
          </a:xfrm>
          <a:prstGeom prst="rect">
            <a:avLst/>
          </a:prstGeom>
          <a:noFill/>
        </p:spPr>
        <p:txBody>
          <a:bodyPr wrap="none" rtlCol="0">
            <a:spAutoFit/>
          </a:bodyPr>
          <a:lstStyle/>
          <a:p>
            <a:pPr algn="ctr">
              <a:defRPr/>
            </a:pPr>
            <a:r>
              <a:rPr lang="en-US" dirty="0">
                <a:solidFill>
                  <a:prstClr val="black"/>
                </a:solidFill>
                <a:latin typeface="Arial" panose="020B0604020202020204"/>
              </a:rPr>
              <a:t>East/West</a:t>
            </a:r>
          </a:p>
          <a:p>
            <a:pPr algn="ctr">
              <a:defRPr/>
            </a:pPr>
            <a:r>
              <a:rPr lang="en-US" dirty="0">
                <a:solidFill>
                  <a:prstClr val="black"/>
                </a:solidFill>
                <a:latin typeface="Arial" panose="020B0604020202020204"/>
              </a:rPr>
              <a:t>168,000</a:t>
            </a:r>
          </a:p>
        </p:txBody>
      </p:sp>
      <p:sp>
        <p:nvSpPr>
          <p:cNvPr id="28" name="Up Arrow 27"/>
          <p:cNvSpPr/>
          <p:nvPr/>
        </p:nvSpPr>
        <p:spPr>
          <a:xfrm rot="16200000">
            <a:off x="6567018" y="3622306"/>
            <a:ext cx="1112067" cy="1345433"/>
          </a:xfrm>
          <a:prstGeom prst="upArrow">
            <a:avLst/>
          </a:prstGeom>
          <a:solidFill>
            <a:srgbClr val="0066FF">
              <a:alpha val="6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29" name="TextBox 28"/>
          <p:cNvSpPr txBox="1"/>
          <p:nvPr/>
        </p:nvSpPr>
        <p:spPr>
          <a:xfrm>
            <a:off x="6271852" y="3074274"/>
            <a:ext cx="1001108" cy="646331"/>
          </a:xfrm>
          <a:prstGeom prst="rect">
            <a:avLst/>
          </a:prstGeom>
          <a:noFill/>
        </p:spPr>
        <p:txBody>
          <a:bodyPr wrap="none" rtlCol="0">
            <a:spAutoFit/>
          </a:bodyPr>
          <a:lstStyle/>
          <a:p>
            <a:pPr algn="ctr">
              <a:defRPr/>
            </a:pPr>
            <a:r>
              <a:rPr lang="en-US" dirty="0">
                <a:solidFill>
                  <a:prstClr val="black"/>
                </a:solidFill>
                <a:latin typeface="Arial" panose="020B0604020202020204"/>
              </a:rPr>
              <a:t>South</a:t>
            </a:r>
          </a:p>
          <a:p>
            <a:pPr algn="ctr">
              <a:defRPr/>
            </a:pPr>
            <a:r>
              <a:rPr lang="en-US" dirty="0">
                <a:solidFill>
                  <a:prstClr val="black"/>
                </a:solidFill>
                <a:latin typeface="Arial" panose="020B0604020202020204"/>
              </a:rPr>
              <a:t>115,000</a:t>
            </a:r>
          </a:p>
        </p:txBody>
      </p:sp>
      <p:sp>
        <p:nvSpPr>
          <p:cNvPr id="31" name="Up Arrow 30"/>
          <p:cNvSpPr/>
          <p:nvPr/>
        </p:nvSpPr>
        <p:spPr>
          <a:xfrm rot="10800000">
            <a:off x="8463350" y="2431540"/>
            <a:ext cx="304702" cy="534244"/>
          </a:xfrm>
          <a:prstGeom prst="up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32" name="Up Arrow 31"/>
          <p:cNvSpPr/>
          <p:nvPr/>
        </p:nvSpPr>
        <p:spPr>
          <a:xfrm rot="10800000">
            <a:off x="9317999" y="2496899"/>
            <a:ext cx="205171" cy="457200"/>
          </a:xfrm>
          <a:prstGeom prst="upArrow">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33" name="TextBox 32"/>
          <p:cNvSpPr txBox="1"/>
          <p:nvPr/>
        </p:nvSpPr>
        <p:spPr>
          <a:xfrm>
            <a:off x="7034858" y="1799146"/>
            <a:ext cx="1095172" cy="646331"/>
          </a:xfrm>
          <a:prstGeom prst="rect">
            <a:avLst/>
          </a:prstGeom>
          <a:noFill/>
        </p:spPr>
        <p:txBody>
          <a:bodyPr wrap="none" rtlCol="0">
            <a:spAutoFit/>
          </a:bodyPr>
          <a:lstStyle/>
          <a:p>
            <a:pPr algn="ctr">
              <a:defRPr/>
            </a:pPr>
            <a:r>
              <a:rPr lang="en-US" dirty="0">
                <a:solidFill>
                  <a:prstClr val="black"/>
                </a:solidFill>
                <a:latin typeface="Arial" panose="020B0604020202020204"/>
              </a:rPr>
              <a:t>Pumping</a:t>
            </a:r>
          </a:p>
          <a:p>
            <a:pPr algn="ctr">
              <a:defRPr/>
            </a:pPr>
            <a:r>
              <a:rPr lang="en-US" dirty="0">
                <a:solidFill>
                  <a:prstClr val="black"/>
                </a:solidFill>
                <a:latin typeface="Arial" panose="020B0604020202020204"/>
              </a:rPr>
              <a:t>7,000</a:t>
            </a:r>
          </a:p>
        </p:txBody>
      </p:sp>
      <p:sp>
        <p:nvSpPr>
          <p:cNvPr id="34" name="TextBox 33"/>
          <p:cNvSpPr txBox="1"/>
          <p:nvPr/>
        </p:nvSpPr>
        <p:spPr>
          <a:xfrm>
            <a:off x="8061174" y="1693473"/>
            <a:ext cx="1184941" cy="646331"/>
          </a:xfrm>
          <a:prstGeom prst="rect">
            <a:avLst/>
          </a:prstGeom>
          <a:noFill/>
        </p:spPr>
        <p:txBody>
          <a:bodyPr wrap="none" rtlCol="0">
            <a:spAutoFit/>
          </a:bodyPr>
          <a:lstStyle/>
          <a:p>
            <a:pPr algn="ctr">
              <a:defRPr/>
            </a:pPr>
            <a:r>
              <a:rPr lang="en-US" dirty="0">
                <a:solidFill>
                  <a:prstClr val="black"/>
                </a:solidFill>
                <a:latin typeface="Arial" panose="020B0604020202020204"/>
              </a:rPr>
              <a:t>Recharge</a:t>
            </a:r>
          </a:p>
          <a:p>
            <a:pPr algn="ctr">
              <a:defRPr/>
            </a:pPr>
            <a:r>
              <a:rPr lang="en-US" dirty="0">
                <a:solidFill>
                  <a:prstClr val="black"/>
                </a:solidFill>
                <a:latin typeface="Arial" panose="020B0604020202020204"/>
              </a:rPr>
              <a:t>16,000</a:t>
            </a:r>
          </a:p>
        </p:txBody>
      </p:sp>
      <p:sp>
        <p:nvSpPr>
          <p:cNvPr id="35" name="TextBox 34"/>
          <p:cNvSpPr txBox="1"/>
          <p:nvPr/>
        </p:nvSpPr>
        <p:spPr>
          <a:xfrm>
            <a:off x="9222968" y="1838456"/>
            <a:ext cx="1110446" cy="646331"/>
          </a:xfrm>
          <a:prstGeom prst="rect">
            <a:avLst/>
          </a:prstGeom>
          <a:noFill/>
        </p:spPr>
        <p:txBody>
          <a:bodyPr wrap="square" rtlCol="0">
            <a:spAutoFit/>
          </a:bodyPr>
          <a:lstStyle/>
          <a:p>
            <a:pPr algn="ctr">
              <a:defRPr/>
            </a:pPr>
            <a:r>
              <a:rPr lang="en-US" dirty="0">
                <a:solidFill>
                  <a:prstClr val="black"/>
                </a:solidFill>
                <a:latin typeface="Arial" panose="020B0604020202020204"/>
              </a:rPr>
              <a:t>Stream</a:t>
            </a:r>
          </a:p>
          <a:p>
            <a:pPr algn="ctr">
              <a:defRPr/>
            </a:pPr>
            <a:r>
              <a:rPr lang="en-US" dirty="0">
                <a:solidFill>
                  <a:prstClr val="black"/>
                </a:solidFill>
                <a:latin typeface="Arial" panose="020B0604020202020204"/>
              </a:rPr>
              <a:t>4,100</a:t>
            </a:r>
          </a:p>
        </p:txBody>
      </p:sp>
      <p:sp>
        <p:nvSpPr>
          <p:cNvPr id="36" name="Up Arrow 35"/>
          <p:cNvSpPr/>
          <p:nvPr/>
        </p:nvSpPr>
        <p:spPr>
          <a:xfrm rot="10800000" flipV="1">
            <a:off x="7616652" y="2457706"/>
            <a:ext cx="237787" cy="516923"/>
          </a:xfrm>
          <a:prstGeom prst="upArrow">
            <a:avLst/>
          </a:prstGeom>
          <a:solidFill>
            <a:srgbClr val="FF66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panose="020B0604020202020204"/>
            </a:endParaRPr>
          </a:p>
        </p:txBody>
      </p:sp>
      <p:sp>
        <p:nvSpPr>
          <p:cNvPr id="37" name="TextBox 36"/>
          <p:cNvSpPr txBox="1"/>
          <p:nvPr/>
        </p:nvSpPr>
        <p:spPr>
          <a:xfrm>
            <a:off x="8344824" y="5321676"/>
            <a:ext cx="787395" cy="369332"/>
          </a:xfrm>
          <a:prstGeom prst="rect">
            <a:avLst/>
          </a:prstGeom>
          <a:noFill/>
        </p:spPr>
        <p:txBody>
          <a:bodyPr wrap="none" rtlCol="0">
            <a:spAutoFit/>
          </a:bodyPr>
          <a:lstStyle/>
          <a:p>
            <a:pPr>
              <a:defRPr/>
            </a:pPr>
            <a:r>
              <a:rPr lang="en-US" dirty="0">
                <a:solidFill>
                  <a:prstClr val="black"/>
                </a:solidFill>
                <a:latin typeface="Arial" panose="020B0604020202020204"/>
              </a:rPr>
              <a:t>(AFY)</a:t>
            </a:r>
          </a:p>
        </p:txBody>
      </p:sp>
      <p:sp>
        <p:nvSpPr>
          <p:cNvPr id="38" name="TextBox 37"/>
          <p:cNvSpPr txBox="1"/>
          <p:nvPr/>
        </p:nvSpPr>
        <p:spPr>
          <a:xfrm>
            <a:off x="3750006" y="5315718"/>
            <a:ext cx="787395" cy="369332"/>
          </a:xfrm>
          <a:prstGeom prst="rect">
            <a:avLst/>
          </a:prstGeom>
          <a:noFill/>
        </p:spPr>
        <p:txBody>
          <a:bodyPr wrap="none" rtlCol="0">
            <a:spAutoFit/>
          </a:bodyPr>
          <a:lstStyle/>
          <a:p>
            <a:pPr>
              <a:defRPr/>
            </a:pPr>
            <a:r>
              <a:rPr lang="en-US" dirty="0">
                <a:solidFill>
                  <a:prstClr val="black"/>
                </a:solidFill>
                <a:latin typeface="Arial" panose="020B0604020202020204"/>
              </a:rPr>
              <a:t>(AFY)</a:t>
            </a:r>
          </a:p>
        </p:txBody>
      </p:sp>
      <p:sp>
        <p:nvSpPr>
          <p:cNvPr id="39" name="Title 3"/>
          <p:cNvSpPr>
            <a:spLocks noGrp="1"/>
          </p:cNvSpPr>
          <p:nvPr>
            <p:ph type="title"/>
          </p:nvPr>
        </p:nvSpPr>
        <p:spPr>
          <a:xfrm>
            <a:off x="1813059" y="410802"/>
            <a:ext cx="3070872" cy="659150"/>
          </a:xfrm>
        </p:spPr>
        <p:txBody>
          <a:bodyPr/>
          <a:lstStyle/>
          <a:p>
            <a:r>
              <a:rPr lang="en-US" sz="3200" dirty="0">
                <a:solidFill>
                  <a:schemeClr val="tx1"/>
                </a:solidFill>
              </a:rPr>
              <a:t>AID Baseline</a:t>
            </a:r>
          </a:p>
        </p:txBody>
      </p:sp>
      <p:sp>
        <p:nvSpPr>
          <p:cNvPr id="40" name="Title 3"/>
          <p:cNvSpPr txBox="1">
            <a:spLocks/>
          </p:cNvSpPr>
          <p:nvPr/>
        </p:nvSpPr>
        <p:spPr>
          <a:xfrm>
            <a:off x="7164513" y="373343"/>
            <a:ext cx="3338520" cy="11721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black"/>
                </a:solidFill>
                <a:latin typeface="Arial Black" panose="020B0A04020102020204"/>
              </a:rPr>
              <a:t>AID Extreme</a:t>
            </a:r>
          </a:p>
          <a:p>
            <a:pPr>
              <a:defRPr/>
            </a:pPr>
            <a:r>
              <a:rPr lang="en-US" sz="3200" b="1" dirty="0">
                <a:solidFill>
                  <a:prstClr val="black"/>
                </a:solidFill>
                <a:latin typeface="Arial Black" panose="020B0A04020102020204"/>
              </a:rPr>
              <a:t>No-Ag</a:t>
            </a:r>
          </a:p>
        </p:txBody>
      </p:sp>
      <p:sp>
        <p:nvSpPr>
          <p:cNvPr id="2" name="TextBox 1"/>
          <p:cNvSpPr txBox="1"/>
          <p:nvPr/>
        </p:nvSpPr>
        <p:spPr>
          <a:xfrm>
            <a:off x="2734219" y="-20712"/>
            <a:ext cx="6133282" cy="646331"/>
          </a:xfrm>
          <a:prstGeom prst="rect">
            <a:avLst/>
          </a:prstGeom>
          <a:noFill/>
        </p:spPr>
        <p:txBody>
          <a:bodyPr wrap="none" rtlCol="0">
            <a:spAutoFit/>
          </a:bodyPr>
          <a:lstStyle/>
          <a:p>
            <a:pPr>
              <a:defRPr/>
            </a:pPr>
            <a:r>
              <a:rPr lang="en-US" sz="3600" b="1" dirty="0">
                <a:solidFill>
                  <a:srgbClr val="000099"/>
                </a:solidFill>
                <a:latin typeface="Calibri" panose="020F0502020204030204" pitchFamily="34" charset="0"/>
                <a:cs typeface="Calibri" panose="020F0502020204030204" pitchFamily="34" charset="0"/>
              </a:rPr>
              <a:t>WATER INFLOWS &amp; OUTLFOWS</a:t>
            </a:r>
          </a:p>
        </p:txBody>
      </p:sp>
    </p:spTree>
    <p:extLst>
      <p:ext uri="{BB962C8B-B14F-4D97-AF65-F5344CB8AC3E}">
        <p14:creationId xmlns:p14="http://schemas.microsoft.com/office/powerpoint/2010/main" val="117632155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69999" y="3161115"/>
            <a:ext cx="7924800" cy="585787"/>
          </a:xfrm>
        </p:spPr>
        <p:txBody>
          <a:bodyPr>
            <a:noAutofit/>
          </a:bodyPr>
          <a:lstStyle/>
          <a:p>
            <a:r>
              <a:rPr lang="en-US" sz="3600" b="1" dirty="0">
                <a:solidFill>
                  <a:srgbClr val="C00000"/>
                </a:solidFill>
                <a:latin typeface="Calibri" panose="020F0502020204030204" pitchFamily="34" charset="0"/>
                <a:cs typeface="Calibri" panose="020F0502020204030204" pitchFamily="34" charset="0"/>
              </a:rPr>
              <a:t>Upper Zone Nitrate</a:t>
            </a:r>
            <a:br>
              <a:rPr lang="en-US" sz="3200" b="1" dirty="0">
                <a:solidFill>
                  <a:srgbClr val="C00000"/>
                </a:solidFill>
                <a:latin typeface="Calibri" panose="020F0502020204030204" pitchFamily="34" charset="0"/>
                <a:cs typeface="Calibri" panose="020F0502020204030204" pitchFamily="34" charset="0"/>
              </a:rPr>
            </a:br>
            <a:r>
              <a:rPr lang="en-US" sz="2800" b="1" dirty="0">
                <a:solidFill>
                  <a:srgbClr val="C00000"/>
                </a:solidFill>
                <a:latin typeface="Calibri" panose="020F0502020204030204" pitchFamily="34" charset="0"/>
                <a:cs typeface="Calibri" panose="020F0502020204030204" pitchFamily="34" charset="0"/>
              </a:rPr>
              <a:t>Large Area &gt;MCL After 100 Years </a:t>
            </a:r>
          </a:p>
        </p:txBody>
      </p:sp>
      <p:sp>
        <p:nvSpPr>
          <p:cNvPr id="8" name="TextBox 7"/>
          <p:cNvSpPr txBox="1"/>
          <p:nvPr/>
        </p:nvSpPr>
        <p:spPr>
          <a:xfrm>
            <a:off x="5991731" y="0"/>
            <a:ext cx="4572342" cy="400110"/>
          </a:xfrm>
          <a:prstGeom prst="rect">
            <a:avLst/>
          </a:prstGeom>
          <a:noFill/>
        </p:spPr>
        <p:txBody>
          <a:bodyPr wrap="none" rtlCol="0">
            <a:spAutoFit/>
          </a:bodyPr>
          <a:lstStyle/>
          <a:p>
            <a:pPr>
              <a:defRPr/>
            </a:pPr>
            <a:r>
              <a:rPr lang="en-US" sz="2000" dirty="0">
                <a:solidFill>
                  <a:prstClr val="black"/>
                </a:solidFill>
                <a:latin typeface="Arial" panose="020B0604020202020204" pitchFamily="34" charset="0"/>
                <a:cs typeface="Arial" panose="020B0604020202020204" pitchFamily="34" charset="0"/>
              </a:rPr>
              <a:t>Ambient Upper Zone: Actual/Observed</a:t>
            </a:r>
          </a:p>
        </p:txBody>
      </p:sp>
      <p:sp>
        <p:nvSpPr>
          <p:cNvPr id="10" name="TextBox 9"/>
          <p:cNvSpPr txBox="1"/>
          <p:nvPr/>
        </p:nvSpPr>
        <p:spPr>
          <a:xfrm>
            <a:off x="1333758" y="343269"/>
            <a:ext cx="3639380" cy="2062103"/>
          </a:xfrm>
          <a:prstGeom prst="rect">
            <a:avLst/>
          </a:prstGeom>
          <a:noFill/>
        </p:spPr>
        <p:txBody>
          <a:bodyPr wrap="square" rtlCol="0">
            <a:spAutoFit/>
          </a:bodyPr>
          <a:lstStyle/>
          <a:p>
            <a:pPr>
              <a:defRPr/>
            </a:pPr>
            <a:r>
              <a:rPr lang="en-US" sz="3600" b="1" dirty="0">
                <a:solidFill>
                  <a:srgbClr val="000099"/>
                </a:solidFill>
                <a:latin typeface="Calibri" panose="020F0502020204030204" pitchFamily="34" charset="0"/>
                <a:cs typeface="Calibri" panose="020F0502020204030204" pitchFamily="34" charset="0"/>
              </a:rPr>
              <a:t>Nitrate Management:</a:t>
            </a:r>
          </a:p>
          <a:p>
            <a:pPr>
              <a:defRPr/>
            </a:pPr>
            <a:r>
              <a:rPr lang="en-US" sz="2800" b="1" dirty="0">
                <a:solidFill>
                  <a:srgbClr val="000099"/>
                </a:solidFill>
                <a:latin typeface="Calibri" panose="020F0502020204030204" pitchFamily="34" charset="0"/>
                <a:cs typeface="Calibri" panose="020F0502020204030204" pitchFamily="34" charset="0"/>
              </a:rPr>
              <a:t>Future </a:t>
            </a:r>
            <a:r>
              <a:rPr lang="en-US" sz="2800" b="1" u="sng" dirty="0">
                <a:solidFill>
                  <a:srgbClr val="000099"/>
                </a:solidFill>
                <a:latin typeface="Calibri" panose="020F0502020204030204" pitchFamily="34" charset="0"/>
                <a:cs typeface="Calibri" panose="020F0502020204030204" pitchFamily="34" charset="0"/>
              </a:rPr>
              <a:t>No Ag </a:t>
            </a:r>
            <a:r>
              <a:rPr lang="en-US" sz="2800" b="1" dirty="0">
                <a:solidFill>
                  <a:srgbClr val="000099"/>
                </a:solidFill>
                <a:latin typeface="Calibri" panose="020F0502020204030204" pitchFamily="34" charset="0"/>
                <a:cs typeface="Calibri" panose="020F0502020204030204" pitchFamily="34" charset="0"/>
              </a:rPr>
              <a:t>Simulation</a:t>
            </a:r>
          </a:p>
        </p:txBody>
      </p:sp>
      <p:sp>
        <p:nvSpPr>
          <p:cNvPr id="22" name="TextBox 21"/>
          <p:cNvSpPr txBox="1"/>
          <p:nvPr/>
        </p:nvSpPr>
        <p:spPr>
          <a:xfrm>
            <a:off x="8296058" y="3962400"/>
            <a:ext cx="1762342" cy="369332"/>
          </a:xfrm>
          <a:prstGeom prst="rect">
            <a:avLst/>
          </a:prstGeom>
          <a:noFill/>
        </p:spPr>
        <p:txBody>
          <a:bodyPr wrap="none" rtlCol="0">
            <a:spAutoFit/>
          </a:bodyPr>
          <a:lstStyle/>
          <a:p>
            <a:pPr>
              <a:defRPr/>
            </a:pPr>
            <a:r>
              <a:rPr lang="en-US" dirty="0">
                <a:solidFill>
                  <a:prstClr val="black"/>
                </a:solidFill>
                <a:latin typeface="Arial" panose="020B0604020202020204"/>
              </a:rPr>
              <a:t>After 100 Years</a:t>
            </a:r>
          </a:p>
        </p:txBody>
      </p:sp>
      <p:sp>
        <p:nvSpPr>
          <p:cNvPr id="23" name="TextBox 22"/>
          <p:cNvSpPr txBox="1"/>
          <p:nvPr/>
        </p:nvSpPr>
        <p:spPr>
          <a:xfrm>
            <a:off x="2362201" y="3962400"/>
            <a:ext cx="1505861" cy="369332"/>
          </a:xfrm>
          <a:prstGeom prst="rect">
            <a:avLst/>
          </a:prstGeom>
          <a:noFill/>
        </p:spPr>
        <p:txBody>
          <a:bodyPr wrap="none" rtlCol="0">
            <a:spAutoFit/>
          </a:bodyPr>
          <a:lstStyle/>
          <a:p>
            <a:pPr>
              <a:defRPr/>
            </a:pPr>
            <a:r>
              <a:rPr lang="en-US" dirty="0">
                <a:solidFill>
                  <a:prstClr val="black"/>
                </a:solidFill>
                <a:latin typeface="Arial" panose="020B0604020202020204"/>
              </a:rPr>
              <a:t>After 5 Years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360438"/>
            <a:ext cx="3020306" cy="2472235"/>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738" y="4361863"/>
            <a:ext cx="3021262" cy="2461185"/>
          </a:xfrm>
          <a:prstGeom prst="rect">
            <a:avLst/>
          </a:prstGeom>
          <a:ln>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902" y="772752"/>
            <a:ext cx="1469231" cy="1752194"/>
          </a:xfrm>
          <a:prstGeom prst="rect">
            <a:avLst/>
          </a:prstGeom>
          <a:ln>
            <a:solidFill>
              <a:schemeClr val="tx1"/>
            </a:solidFill>
          </a:ln>
        </p:spPr>
      </p:pic>
      <p:sp>
        <p:nvSpPr>
          <p:cNvPr id="12" name="TextBox 11"/>
          <p:cNvSpPr txBox="1"/>
          <p:nvPr/>
        </p:nvSpPr>
        <p:spPr>
          <a:xfrm>
            <a:off x="7794311" y="5358916"/>
            <a:ext cx="1595309" cy="369332"/>
          </a:xfrm>
          <a:prstGeom prst="rect">
            <a:avLst/>
          </a:prstGeom>
          <a:noFill/>
          <a:ln w="25400">
            <a:solidFill>
              <a:schemeClr val="tx1"/>
            </a:solidFill>
          </a:ln>
        </p:spPr>
        <p:txBody>
          <a:bodyPr wrap="none" rtlCol="0">
            <a:spAutoFit/>
          </a:bodyPr>
          <a:lstStyle/>
          <a:p>
            <a:pPr>
              <a:defRPr/>
            </a:pPr>
            <a:r>
              <a:rPr lang="en-US" dirty="0">
                <a:solidFill>
                  <a:prstClr val="black"/>
                </a:solidFill>
                <a:latin typeface="Arial" panose="020B0604020202020204"/>
              </a:rPr>
              <a:t>WQ Improves</a:t>
            </a:r>
          </a:p>
        </p:txBody>
      </p:sp>
      <p:sp>
        <p:nvSpPr>
          <p:cNvPr id="6" name="Slide Number Placeholder 5"/>
          <p:cNvSpPr>
            <a:spLocks noGrp="1"/>
          </p:cNvSpPr>
          <p:nvPr>
            <p:ph type="sldNum" sz="quarter" idx="12"/>
          </p:nvPr>
        </p:nvSpPr>
        <p:spPr/>
        <p:txBody>
          <a:bodyPr/>
          <a:lstStyle/>
          <a:p>
            <a:pPr>
              <a:defRPr/>
            </a:pPr>
            <a:fld id="{1548EA90-3F00-4035-8182-A1A8A304E0C6}" type="slidenum">
              <a:rPr lang="en-US" altLang="en-US">
                <a:solidFill>
                  <a:prstClr val="white"/>
                </a:solidFill>
                <a:latin typeface="Arial" panose="020B0604020202020204"/>
              </a:rPr>
              <a:pPr>
                <a:defRPr/>
              </a:pPr>
              <a:t>12</a:t>
            </a:fld>
            <a:endParaRPr lang="en-US" altLang="en-US">
              <a:solidFill>
                <a:prstClr val="white"/>
              </a:solidFill>
              <a:latin typeface="Arial" panose="020B0604020202020204"/>
            </a:endParaRPr>
          </a:p>
        </p:txBody>
      </p:sp>
      <p:pic>
        <p:nvPicPr>
          <p:cNvPr id="9" name="Picture 8"/>
          <p:cNvPicPr>
            <a:picLocks noChangeAspect="1"/>
          </p:cNvPicPr>
          <p:nvPr/>
        </p:nvPicPr>
        <p:blipFill>
          <a:blip r:embed="rId6"/>
          <a:stretch>
            <a:fillRect/>
          </a:stretch>
        </p:blipFill>
        <p:spPr>
          <a:xfrm>
            <a:off x="6815137" y="400111"/>
            <a:ext cx="3505200" cy="2902865"/>
          </a:xfrm>
          <a:prstGeom prst="rect">
            <a:avLst/>
          </a:prstGeom>
          <a:ln>
            <a:solidFill>
              <a:schemeClr val="tx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1626" y="4356379"/>
            <a:ext cx="3021503" cy="2488298"/>
          </a:xfrm>
          <a:prstGeom prst="rect">
            <a:avLst/>
          </a:prstGeom>
          <a:ln>
            <a:solidFill>
              <a:schemeClr val="tx1"/>
            </a:solidFill>
          </a:ln>
        </p:spPr>
      </p:pic>
      <p:sp>
        <p:nvSpPr>
          <p:cNvPr id="14" name="TextBox 13"/>
          <p:cNvSpPr txBox="1"/>
          <p:nvPr/>
        </p:nvSpPr>
        <p:spPr>
          <a:xfrm>
            <a:off x="5236240" y="3962400"/>
            <a:ext cx="1634102" cy="369332"/>
          </a:xfrm>
          <a:prstGeom prst="rect">
            <a:avLst/>
          </a:prstGeom>
          <a:noFill/>
        </p:spPr>
        <p:txBody>
          <a:bodyPr wrap="none" rtlCol="0">
            <a:spAutoFit/>
          </a:bodyPr>
          <a:lstStyle/>
          <a:p>
            <a:pPr>
              <a:defRPr/>
            </a:pPr>
            <a:r>
              <a:rPr lang="en-US" dirty="0">
                <a:solidFill>
                  <a:prstClr val="black"/>
                </a:solidFill>
                <a:latin typeface="Arial" panose="020B0604020202020204"/>
              </a:rPr>
              <a:t>After 50 Years</a:t>
            </a:r>
          </a:p>
        </p:txBody>
      </p:sp>
      <p:sp>
        <p:nvSpPr>
          <p:cNvPr id="15" name="TextBox 14"/>
          <p:cNvSpPr txBox="1"/>
          <p:nvPr/>
        </p:nvSpPr>
        <p:spPr>
          <a:xfrm>
            <a:off x="4772808" y="5360569"/>
            <a:ext cx="1595309" cy="369332"/>
          </a:xfrm>
          <a:prstGeom prst="rect">
            <a:avLst/>
          </a:prstGeom>
          <a:noFill/>
          <a:ln w="25400">
            <a:solidFill>
              <a:schemeClr val="tx1"/>
            </a:solidFill>
          </a:ln>
        </p:spPr>
        <p:txBody>
          <a:bodyPr wrap="none" rtlCol="0">
            <a:spAutoFit/>
          </a:bodyPr>
          <a:lstStyle/>
          <a:p>
            <a:pPr>
              <a:defRPr/>
            </a:pPr>
            <a:r>
              <a:rPr lang="en-US" dirty="0">
                <a:solidFill>
                  <a:prstClr val="black"/>
                </a:solidFill>
                <a:latin typeface="Arial" panose="020B0604020202020204"/>
              </a:rPr>
              <a:t>WQ Improves</a:t>
            </a:r>
          </a:p>
        </p:txBody>
      </p:sp>
      <p:sp>
        <p:nvSpPr>
          <p:cNvPr id="7" name="TextBox 6">
            <a:extLst>
              <a:ext uri="{FF2B5EF4-FFF2-40B4-BE49-F238E27FC236}">
                <a16:creationId xmlns:a16="http://schemas.microsoft.com/office/drawing/2014/main" id="{6467FD73-6AEC-47FA-8930-A04BD0D9DEFB}"/>
              </a:ext>
            </a:extLst>
          </p:cNvPr>
          <p:cNvSpPr txBox="1"/>
          <p:nvPr/>
        </p:nvSpPr>
        <p:spPr>
          <a:xfrm>
            <a:off x="4627482" y="4381760"/>
            <a:ext cx="1422184" cy="369332"/>
          </a:xfrm>
          <a:prstGeom prst="rect">
            <a:avLst/>
          </a:prstGeom>
          <a:noFill/>
        </p:spPr>
        <p:txBody>
          <a:bodyPr wrap="none" rtlCol="0">
            <a:spAutoFit/>
          </a:bodyPr>
          <a:lstStyle/>
          <a:p>
            <a:pPr defTabSz="457200"/>
            <a:r>
              <a:rPr lang="en-US" dirty="0">
                <a:solidFill>
                  <a:prstClr val="black"/>
                </a:solidFill>
                <a:latin typeface="Arial" panose="020B0604020202020204"/>
              </a:rPr>
              <a:t>&gt;5-7.5 mg/L</a:t>
            </a:r>
          </a:p>
        </p:txBody>
      </p:sp>
      <p:cxnSp>
        <p:nvCxnSpPr>
          <p:cNvPr id="16" name="Straight Arrow Connector 15">
            <a:extLst>
              <a:ext uri="{FF2B5EF4-FFF2-40B4-BE49-F238E27FC236}">
                <a16:creationId xmlns:a16="http://schemas.microsoft.com/office/drawing/2014/main" id="{E4DBE810-BF25-4320-9846-DFC8F02008A3}"/>
              </a:ext>
            </a:extLst>
          </p:cNvPr>
          <p:cNvCxnSpPr>
            <a:cxnSpLocks/>
          </p:cNvCxnSpPr>
          <p:nvPr/>
        </p:nvCxnSpPr>
        <p:spPr>
          <a:xfrm>
            <a:off x="8277902" y="6218413"/>
            <a:ext cx="899327" cy="85491"/>
          </a:xfrm>
          <a:prstGeom prst="straightConnector1">
            <a:avLst/>
          </a:prstGeom>
          <a:ln w="635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88FCED7-FB39-4BD4-880A-7AE9CD120E7C}"/>
              </a:ext>
            </a:extLst>
          </p:cNvPr>
          <p:cNvSpPr txBox="1"/>
          <p:nvPr/>
        </p:nvSpPr>
        <p:spPr>
          <a:xfrm>
            <a:off x="7650419" y="6003349"/>
            <a:ext cx="1088760" cy="646331"/>
          </a:xfrm>
          <a:prstGeom prst="rect">
            <a:avLst/>
          </a:prstGeom>
          <a:noFill/>
        </p:spPr>
        <p:txBody>
          <a:bodyPr wrap="none" rtlCol="0">
            <a:spAutoFit/>
          </a:bodyPr>
          <a:lstStyle/>
          <a:p>
            <a:pPr defTabSz="457200"/>
            <a:r>
              <a:rPr lang="en-US" dirty="0">
                <a:solidFill>
                  <a:prstClr val="black"/>
                </a:solidFill>
                <a:latin typeface="Arial" panose="020B0604020202020204"/>
              </a:rPr>
              <a:t>Still</a:t>
            </a:r>
          </a:p>
          <a:p>
            <a:pPr defTabSz="457200"/>
            <a:r>
              <a:rPr lang="en-US" dirty="0">
                <a:solidFill>
                  <a:prstClr val="black"/>
                </a:solidFill>
                <a:latin typeface="Arial" panose="020B0604020202020204"/>
              </a:rPr>
              <a:t>&gt;10mg/L</a:t>
            </a:r>
          </a:p>
        </p:txBody>
      </p:sp>
      <p:cxnSp>
        <p:nvCxnSpPr>
          <p:cNvPr id="27" name="Straight Arrow Connector 26">
            <a:extLst>
              <a:ext uri="{FF2B5EF4-FFF2-40B4-BE49-F238E27FC236}">
                <a16:creationId xmlns:a16="http://schemas.microsoft.com/office/drawing/2014/main" id="{0D142966-C8F8-485A-8A13-628A9961FB40}"/>
              </a:ext>
            </a:extLst>
          </p:cNvPr>
          <p:cNvCxnSpPr>
            <a:cxnSpLocks/>
          </p:cNvCxnSpPr>
          <p:nvPr/>
        </p:nvCxnSpPr>
        <p:spPr>
          <a:xfrm>
            <a:off x="5991731" y="4649232"/>
            <a:ext cx="823406" cy="1259396"/>
          </a:xfrm>
          <a:prstGeom prst="straightConnector1">
            <a:avLst/>
          </a:prstGeom>
          <a:ln w="635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87CABCB-ADAB-43DB-AB03-3DCBF76D41C4}"/>
              </a:ext>
            </a:extLst>
          </p:cNvPr>
          <p:cNvSpPr/>
          <p:nvPr/>
        </p:nvSpPr>
        <p:spPr>
          <a:xfrm>
            <a:off x="6793523" y="552894"/>
            <a:ext cx="1706429" cy="369332"/>
          </a:xfrm>
          <a:prstGeom prst="rect">
            <a:avLst/>
          </a:prstGeom>
        </p:spPr>
        <p:txBody>
          <a:bodyPr wrap="none">
            <a:spAutoFit/>
          </a:bodyPr>
          <a:lstStyle/>
          <a:p>
            <a:r>
              <a:rPr lang="en-US" b="1" dirty="0">
                <a:solidFill>
                  <a:srgbClr val="000099"/>
                </a:solidFill>
                <a:latin typeface="Arial" panose="020B0604020202020204" pitchFamily="34" charset="0"/>
                <a:cs typeface="Arial" panose="020B0604020202020204" pitchFamily="34" charset="0"/>
              </a:rPr>
              <a:t>Nitrate Today </a:t>
            </a:r>
            <a:endParaRPr lang="en-US" dirty="0"/>
          </a:p>
        </p:txBody>
      </p:sp>
    </p:spTree>
    <p:extLst>
      <p:ext uri="{BB962C8B-B14F-4D97-AF65-F5344CB8AC3E}">
        <p14:creationId xmlns:p14="http://schemas.microsoft.com/office/powerpoint/2010/main" val="39921541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589"/>
            <a:ext cx="8229600" cy="1143000"/>
          </a:xfrm>
        </p:spPr>
        <p:txBody>
          <a:bodyPr>
            <a:normAutofit fontScale="90000"/>
          </a:bodyPr>
          <a:lstStyle/>
          <a:p>
            <a:r>
              <a:rPr lang="en-US" b="1" dirty="0">
                <a:solidFill>
                  <a:srgbClr val="003399"/>
                </a:solidFill>
              </a:rPr>
              <a:t>Restoration Methodology: Examples</a:t>
            </a:r>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6750" t="2233" r="20124" b="16400"/>
          <a:stretch/>
        </p:blipFill>
        <p:spPr>
          <a:xfrm>
            <a:off x="775159" y="2027504"/>
            <a:ext cx="924088" cy="140149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6000" t="2029" r="19750" b="15187"/>
          <a:stretch/>
        </p:blipFill>
        <p:spPr>
          <a:xfrm>
            <a:off x="882342" y="3881739"/>
            <a:ext cx="952073" cy="1422566"/>
          </a:xfrm>
          <a:prstGeom prst="rect">
            <a:avLst/>
          </a:prstGeom>
        </p:spPr>
      </p:pic>
      <p:sp>
        <p:nvSpPr>
          <p:cNvPr id="5" name="Content Placeholder 2"/>
          <p:cNvSpPr txBox="1">
            <a:spLocks/>
          </p:cNvSpPr>
          <p:nvPr/>
        </p:nvSpPr>
        <p:spPr>
          <a:xfrm>
            <a:off x="882342" y="1028411"/>
            <a:ext cx="5381298" cy="49885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0"/>
              </a:spcBef>
              <a:buFont typeface="+mj-lt"/>
              <a:buAutoNum type="arabicPeriod"/>
              <a:defRPr/>
            </a:pPr>
            <a:r>
              <a:rPr lang="en-US" b="1" dirty="0">
                <a:solidFill>
                  <a:prstClr val="black"/>
                </a:solidFill>
                <a:latin typeface="Calibri" panose="020F0502020204030204" pitchFamily="34" charset="0"/>
                <a:cs typeface="Calibri" panose="020F0502020204030204" pitchFamily="34" charset="0"/>
              </a:rPr>
              <a:t>Pump/Treat/Reinject</a:t>
            </a:r>
          </a:p>
          <a:p>
            <a:pPr marL="0" indent="0">
              <a:spcBef>
                <a:spcPts val="0"/>
              </a:spcBef>
              <a:buNone/>
              <a:defRPr/>
            </a:pPr>
            <a:r>
              <a:rPr lang="en-US" b="1" dirty="0">
                <a:solidFill>
                  <a:prstClr val="black"/>
                </a:solidFill>
                <a:latin typeface="Arial" panose="020B0604020202020204" pitchFamily="34" charset="0"/>
                <a:cs typeface="Arial" panose="020B0604020202020204" pitchFamily="34" charset="0"/>
              </a:rPr>
              <a:t>        </a:t>
            </a:r>
            <a:r>
              <a:rPr lang="en-US" sz="2800" u="sng" dirty="0">
                <a:solidFill>
                  <a:prstClr val="black"/>
                </a:solidFill>
                <a:latin typeface="Calibri" panose="020F0502020204030204" pitchFamily="34" charset="0"/>
                <a:cs typeface="Calibri" panose="020F0502020204030204" pitchFamily="34" charset="0"/>
              </a:rPr>
              <a:t>Considerations:</a:t>
            </a:r>
          </a:p>
          <a:p>
            <a:pPr marL="1188720" lvl="2" indent="-274320">
              <a:spcBef>
                <a:spcPts val="0"/>
              </a:spcBef>
              <a:spcAft>
                <a:spcPts val="1200"/>
              </a:spcAft>
              <a:defRPr/>
            </a:pPr>
            <a:r>
              <a:rPr lang="en-US" sz="2800" dirty="0">
                <a:solidFill>
                  <a:prstClr val="black"/>
                </a:solidFill>
                <a:latin typeface="Calibri"/>
              </a:rPr>
              <a:t>Existing ambient GW quality </a:t>
            </a:r>
          </a:p>
          <a:p>
            <a:pPr marL="1188720" lvl="2" indent="-274320">
              <a:spcBef>
                <a:spcPts val="0"/>
              </a:spcBef>
              <a:defRPr/>
            </a:pPr>
            <a:r>
              <a:rPr lang="en-US" sz="2800" dirty="0">
                <a:solidFill>
                  <a:prstClr val="black"/>
                </a:solidFill>
                <a:latin typeface="Calibri"/>
              </a:rPr>
              <a:t>Proximity to disadvantaged communities</a:t>
            </a:r>
          </a:p>
          <a:p>
            <a:pPr marL="1188720" lvl="2" indent="-274320">
              <a:defRPr/>
            </a:pPr>
            <a:r>
              <a:rPr lang="en-US" sz="2800" dirty="0">
                <a:solidFill>
                  <a:prstClr val="black"/>
                </a:solidFill>
                <a:latin typeface="Calibri"/>
              </a:rPr>
              <a:t>Land use and mass loading</a:t>
            </a:r>
          </a:p>
        </p:txBody>
      </p:sp>
      <p:sp>
        <p:nvSpPr>
          <p:cNvPr id="13" name="TextBox 12"/>
          <p:cNvSpPr txBox="1"/>
          <p:nvPr/>
        </p:nvSpPr>
        <p:spPr>
          <a:xfrm>
            <a:off x="775159" y="1573811"/>
            <a:ext cx="752129" cy="338554"/>
          </a:xfrm>
          <a:prstGeom prst="rect">
            <a:avLst/>
          </a:prstGeom>
          <a:noFill/>
        </p:spPr>
        <p:txBody>
          <a:bodyPr wrap="none" rtlCol="0">
            <a:spAutoFit/>
          </a:bodyPr>
          <a:lstStyle/>
          <a:p>
            <a:pPr>
              <a:defRPr/>
            </a:pPr>
            <a:r>
              <a:rPr lang="en-US" sz="1600" b="1" dirty="0">
                <a:solidFill>
                  <a:srgbClr val="003399"/>
                </a:solidFill>
                <a:latin typeface="Calibri"/>
              </a:rPr>
              <a:t>UPPER</a:t>
            </a:r>
          </a:p>
        </p:txBody>
      </p:sp>
      <p:sp>
        <p:nvSpPr>
          <p:cNvPr id="14" name="TextBox 13"/>
          <p:cNvSpPr txBox="1"/>
          <p:nvPr/>
        </p:nvSpPr>
        <p:spPr>
          <a:xfrm>
            <a:off x="775159" y="3544139"/>
            <a:ext cx="805349" cy="338554"/>
          </a:xfrm>
          <a:prstGeom prst="rect">
            <a:avLst/>
          </a:prstGeom>
          <a:noFill/>
        </p:spPr>
        <p:txBody>
          <a:bodyPr wrap="none" rtlCol="0">
            <a:spAutoFit/>
          </a:bodyPr>
          <a:lstStyle/>
          <a:p>
            <a:pPr>
              <a:defRPr/>
            </a:pPr>
            <a:r>
              <a:rPr lang="en-US" sz="1600" b="1" dirty="0">
                <a:solidFill>
                  <a:srgbClr val="003399"/>
                </a:solidFill>
                <a:latin typeface="Calibri"/>
              </a:rPr>
              <a:t>LOWER</a:t>
            </a:r>
          </a:p>
        </p:txBody>
      </p:sp>
      <p:sp>
        <p:nvSpPr>
          <p:cNvPr id="6" name="Rectangle 5">
            <a:extLst>
              <a:ext uri="{FF2B5EF4-FFF2-40B4-BE49-F238E27FC236}">
                <a16:creationId xmlns:a16="http://schemas.microsoft.com/office/drawing/2014/main" id="{8DB66C7F-B2EA-4E8D-92B9-161CEB1425E1}"/>
              </a:ext>
            </a:extLst>
          </p:cNvPr>
          <p:cNvSpPr/>
          <p:nvPr/>
        </p:nvSpPr>
        <p:spPr>
          <a:xfrm>
            <a:off x="6096000" y="981835"/>
            <a:ext cx="6019789" cy="2616101"/>
          </a:xfrm>
          <a:prstGeom prst="rect">
            <a:avLst/>
          </a:prstGeom>
        </p:spPr>
        <p:txBody>
          <a:bodyPr wrap="none">
            <a:spAutoFit/>
          </a:bodyPr>
          <a:lstStyle/>
          <a:p>
            <a:pPr>
              <a:defRPr/>
            </a:pPr>
            <a:r>
              <a:rPr lang="en-US" sz="3200" b="1" dirty="0">
                <a:solidFill>
                  <a:prstClr val="black"/>
                </a:solidFill>
                <a:latin typeface="Calibri" panose="020F0502020204030204" pitchFamily="34" charset="0"/>
                <a:cs typeface="Calibri" panose="020F0502020204030204" pitchFamily="34" charset="0"/>
              </a:rPr>
              <a:t>2. On-Farm Winter Recharge</a:t>
            </a:r>
          </a:p>
          <a:p>
            <a:pPr>
              <a:defRPr/>
            </a:pPr>
            <a:r>
              <a:rPr lang="en-US" sz="2800" dirty="0">
                <a:solidFill>
                  <a:prstClr val="black"/>
                </a:solidFill>
                <a:latin typeface="Calibri" panose="020F0502020204030204" pitchFamily="34" charset="0"/>
                <a:cs typeface="Calibri" panose="020F0502020204030204" pitchFamily="34" charset="0"/>
              </a:rPr>
              <a:t>      </a:t>
            </a:r>
            <a:r>
              <a:rPr lang="en-US" sz="2800" u="sng" dirty="0">
                <a:solidFill>
                  <a:prstClr val="black"/>
                </a:solidFill>
                <a:latin typeface="Calibri" panose="020F0502020204030204" pitchFamily="34" charset="0"/>
                <a:cs typeface="Calibri" panose="020F0502020204030204" pitchFamily="34" charset="0"/>
              </a:rPr>
              <a:t>Considerations:</a:t>
            </a:r>
          </a:p>
          <a:p>
            <a:pPr marL="731520" lvl="1" indent="-274320">
              <a:spcAft>
                <a:spcPts val="1200"/>
              </a:spcAf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Use excess stormwater (47,000 AF)</a:t>
            </a:r>
          </a:p>
          <a:p>
            <a:pPr marL="731520" lvl="1" indent="-274320">
              <a:spcAft>
                <a:spcPts val="1200"/>
              </a:spcAf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Identify suitable recharge area</a:t>
            </a:r>
          </a:p>
          <a:p>
            <a:pPr marL="731520" lvl="1" indent="-274320">
              <a:spcAft>
                <a:spcPts val="1200"/>
              </a:spcAf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Benefit quantity &amp; quality</a:t>
            </a:r>
          </a:p>
        </p:txBody>
      </p:sp>
      <p:pic>
        <p:nvPicPr>
          <p:cNvPr id="32" name="Picture 2">
            <a:extLst>
              <a:ext uri="{FF2B5EF4-FFF2-40B4-BE49-F238E27FC236}">
                <a16:creationId xmlns:a16="http://schemas.microsoft.com/office/drawing/2014/main" id="{D565ADDD-8F9C-41B7-9506-1622155669D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750190" y="3644512"/>
            <a:ext cx="2859516" cy="308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a:extLst>
              <a:ext uri="{FF2B5EF4-FFF2-40B4-BE49-F238E27FC236}">
                <a16:creationId xmlns:a16="http://schemas.microsoft.com/office/drawing/2014/main" id="{6D2705F9-E943-4737-AB49-2215A36D2FB5}"/>
              </a:ext>
            </a:extLst>
          </p:cNvPr>
          <p:cNvSpPr txBox="1"/>
          <p:nvPr/>
        </p:nvSpPr>
        <p:spPr>
          <a:xfrm>
            <a:off x="8179948" y="5140209"/>
            <a:ext cx="3300327" cy="461665"/>
          </a:xfrm>
          <a:prstGeom prst="rect">
            <a:avLst/>
          </a:prstGeom>
          <a:noFill/>
        </p:spPr>
        <p:txBody>
          <a:bodyPr wrap="none" rtlCol="0">
            <a:spAutoFit/>
          </a:bodyPr>
          <a:lstStyle/>
          <a:p>
            <a:r>
              <a:rPr lang="en-US" sz="2400" b="1" dirty="0"/>
              <a:t>High Recharge Potential </a:t>
            </a:r>
          </a:p>
        </p:txBody>
      </p:sp>
      <p:cxnSp>
        <p:nvCxnSpPr>
          <p:cNvPr id="34" name="Straight Arrow Connector 33">
            <a:extLst>
              <a:ext uri="{FF2B5EF4-FFF2-40B4-BE49-F238E27FC236}">
                <a16:creationId xmlns:a16="http://schemas.microsoft.com/office/drawing/2014/main" id="{8F43271E-4EE0-4172-A476-6E4215EEF6F7}"/>
              </a:ext>
            </a:extLst>
          </p:cNvPr>
          <p:cNvCxnSpPr>
            <a:cxnSpLocks/>
            <a:stCxn id="33" idx="1"/>
          </p:cNvCxnSpPr>
          <p:nvPr/>
        </p:nvCxnSpPr>
        <p:spPr>
          <a:xfrm flipH="1" flipV="1">
            <a:off x="7650146" y="5085976"/>
            <a:ext cx="529802" cy="2850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B25441C-2BB1-48D3-B08A-82B8C627FBFF}"/>
              </a:ext>
            </a:extLst>
          </p:cNvPr>
          <p:cNvSpPr txBox="1"/>
          <p:nvPr/>
        </p:nvSpPr>
        <p:spPr>
          <a:xfrm>
            <a:off x="9822247" y="5832290"/>
            <a:ext cx="1607299" cy="461665"/>
          </a:xfrm>
          <a:prstGeom prst="rect">
            <a:avLst/>
          </a:prstGeom>
          <a:noFill/>
        </p:spPr>
        <p:txBody>
          <a:bodyPr wrap="none" rtlCol="0">
            <a:spAutoFit/>
          </a:bodyPr>
          <a:lstStyle/>
          <a:p>
            <a:r>
              <a:rPr lang="en-US" sz="2400" dirty="0"/>
              <a:t>7,600 acres</a:t>
            </a:r>
          </a:p>
        </p:txBody>
      </p:sp>
    </p:spTree>
    <p:extLst>
      <p:ext uri="{BB962C8B-B14F-4D97-AF65-F5344CB8AC3E}">
        <p14:creationId xmlns:p14="http://schemas.microsoft.com/office/powerpoint/2010/main" val="3836032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816" y="50802"/>
            <a:ext cx="9144000" cy="1066800"/>
          </a:xfrm>
        </p:spPr>
        <p:txBody>
          <a:bodyPr>
            <a:noAutofit/>
          </a:bodyPr>
          <a:lstStyle/>
          <a:p>
            <a:r>
              <a:rPr lang="en-US" sz="3600" b="1" dirty="0">
                <a:solidFill>
                  <a:srgbClr val="000099"/>
                </a:solidFill>
                <a:latin typeface="Calibri" panose="020F0502020204030204" pitchFamily="34" charset="0"/>
                <a:cs typeface="Calibri" panose="020F0502020204030204" pitchFamily="34" charset="0"/>
              </a:rPr>
              <a:t>Simulated Nitrate Concentrations</a:t>
            </a:r>
            <a:br>
              <a:rPr lang="en-US" sz="3600" b="1" dirty="0">
                <a:solidFill>
                  <a:srgbClr val="000099"/>
                </a:solidFill>
                <a:latin typeface="Calibri" panose="020F0502020204030204" pitchFamily="34" charset="0"/>
                <a:cs typeface="Calibri" panose="020F0502020204030204" pitchFamily="34" charset="0"/>
              </a:rPr>
            </a:br>
            <a:r>
              <a:rPr lang="en-US" sz="3600" b="1" dirty="0">
                <a:solidFill>
                  <a:srgbClr val="000099"/>
                </a:solidFill>
                <a:latin typeface="Calibri" panose="020F0502020204030204" pitchFamily="34" charset="0"/>
                <a:cs typeface="Calibri" panose="020F0502020204030204" pitchFamily="34" charset="0"/>
              </a:rPr>
              <a:t> in AID Upper Zone</a:t>
            </a:r>
          </a:p>
        </p:txBody>
      </p:sp>
      <p:graphicFrame>
        <p:nvGraphicFramePr>
          <p:cNvPr id="4" name="Content Placeholder 3"/>
          <p:cNvGraphicFramePr>
            <a:graphicFrameLocks noGrp="1"/>
          </p:cNvGraphicFramePr>
          <p:nvPr>
            <p:ph idx="1"/>
            <p:extLst/>
          </p:nvPr>
        </p:nvGraphicFramePr>
        <p:xfrm>
          <a:off x="1600200" y="1219200"/>
          <a:ext cx="8991600" cy="4829000"/>
        </p:xfrm>
        <a:graphic>
          <a:graphicData uri="http://schemas.openxmlformats.org/drawingml/2006/table">
            <a:tbl>
              <a:tblPr firstRow="1" bandRow="1">
                <a:tableStyleId>{5C22544A-7EE6-4342-B048-85BDC9FD1C3A}</a:tableStyleId>
              </a:tblPr>
              <a:tblGrid>
                <a:gridCol w="1498600">
                  <a:extLst>
                    <a:ext uri="{9D8B030D-6E8A-4147-A177-3AD203B41FA5}">
                      <a16:colId xmlns:a16="http://schemas.microsoft.com/office/drawing/2014/main" val="20000"/>
                    </a:ext>
                  </a:extLst>
                </a:gridCol>
                <a:gridCol w="1498600">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gridCol w="149860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tblGrid>
              <a:tr h="357546">
                <a:tc rowSpan="2">
                  <a:txBody>
                    <a:bodyPr/>
                    <a:lstStyle/>
                    <a:p>
                      <a:r>
                        <a:rPr lang="en-US" dirty="0"/>
                        <a:t>UPPER 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811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t>5 </a:t>
                      </a:r>
                      <a:r>
                        <a:rPr lang="en-US" sz="2800" b="1" dirty="0" err="1"/>
                        <a:t>Yrs</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algn="ctr"/>
                      <a:r>
                        <a:rPr lang="en-US" sz="2800" b="1" dirty="0"/>
                        <a:t>10 </a:t>
                      </a:r>
                      <a:r>
                        <a:rPr lang="en-US" sz="2800" b="1" dirty="0" err="1"/>
                        <a:t>Yrs</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algn="ctr"/>
                      <a:r>
                        <a:rPr lang="en-US" sz="2800" b="1" dirty="0"/>
                        <a:t>20 </a:t>
                      </a:r>
                      <a:r>
                        <a:rPr lang="en-US" sz="2800" b="1" dirty="0" err="1"/>
                        <a:t>Yrs</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algn="ctr"/>
                      <a:r>
                        <a:rPr lang="en-US" sz="2800" b="1" dirty="0"/>
                        <a:t>50 </a:t>
                      </a:r>
                      <a:r>
                        <a:rPr lang="en-US" sz="2800" b="1" dirty="0" err="1"/>
                        <a:t>Yrs</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a:txBody>
                    <a:bodyPr/>
                    <a:lstStyle/>
                    <a:p>
                      <a:pPr algn="ctr"/>
                      <a:r>
                        <a:rPr lang="en-US" sz="2800" b="1" dirty="0"/>
                        <a:t>100 </a:t>
                      </a:r>
                      <a:r>
                        <a:rPr lang="en-US" sz="2800" b="1" dirty="0" err="1"/>
                        <a:t>Yrs</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10001"/>
                  </a:ext>
                </a:extLst>
              </a:tr>
              <a:tr h="357546">
                <a:tc>
                  <a:txBody>
                    <a:bodyPr/>
                    <a:lstStyle/>
                    <a:p>
                      <a:r>
                        <a:rPr lang="en-US" sz="1600" dirty="0"/>
                        <a:t>Initial Ambient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Scenario #3 (</a:t>
                      </a:r>
                      <a:r>
                        <a:rPr lang="en-US" b="1" dirty="0"/>
                        <a:t>NO </a:t>
                      </a:r>
                      <a:r>
                        <a:rPr lang="en-US" dirty="0"/>
                        <a:t>On-Farm Recharge or Extraction/Injection Rest.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3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7546">
                <a:tc>
                  <a:txBody>
                    <a:bodyPr/>
                    <a:lstStyle/>
                    <a:p>
                      <a:r>
                        <a:rPr lang="en-US" sz="1600" dirty="0"/>
                        <a:t>Initial Ambient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r>
                        <a:rPr lang="en-US" dirty="0"/>
                        <a:t>Plan B (Half </a:t>
                      </a:r>
                      <a:r>
                        <a:rPr lang="en-US" dirty="0" err="1"/>
                        <a:t>Scen</a:t>
                      </a:r>
                      <a:r>
                        <a:rPr lang="en-US" dirty="0"/>
                        <a:t> #3</a:t>
                      </a:r>
                      <a:r>
                        <a:rPr lang="en-US" baseline="0" dirty="0"/>
                        <a:t> Nitrogen Loading </a:t>
                      </a:r>
                      <a:r>
                        <a:rPr lang="en-US" sz="1800" b="1" baseline="0" dirty="0"/>
                        <a:t>WITH</a:t>
                      </a:r>
                      <a:r>
                        <a:rPr lang="en-US" baseline="0" dirty="0"/>
                        <a:t> Local On-Farm </a:t>
                      </a:r>
                      <a:r>
                        <a:rPr lang="en-US" baseline="0" dirty="0" err="1"/>
                        <a:t>Rech</a:t>
                      </a:r>
                      <a:r>
                        <a:rPr lang="en-US" baseline="0" dirty="0"/>
                        <a:t>. &amp; Ext/Inject.)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5791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46625" t="1828" r="20125" b="16198"/>
          <a:stretch/>
        </p:blipFill>
        <p:spPr>
          <a:xfrm>
            <a:off x="3440905" y="4557062"/>
            <a:ext cx="927546" cy="1411952"/>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46375" t="1760" r="20000" b="16266"/>
          <a:stretch/>
        </p:blipFill>
        <p:spPr>
          <a:xfrm>
            <a:off x="4924755" y="4566772"/>
            <a:ext cx="938009" cy="1411952"/>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46249" t="1760" r="20001" b="16266"/>
          <a:stretch/>
        </p:blipFill>
        <p:spPr>
          <a:xfrm>
            <a:off x="6418053" y="4573508"/>
            <a:ext cx="941496" cy="141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46249" t="1760" r="20001" b="16266"/>
          <a:stretch/>
        </p:blipFill>
        <p:spPr>
          <a:xfrm>
            <a:off x="7875481" y="4557062"/>
            <a:ext cx="941496" cy="1411952"/>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46249" t="1760" r="20001" b="16266"/>
          <a:stretch/>
        </p:blipFill>
        <p:spPr>
          <a:xfrm>
            <a:off x="9400400" y="4546460"/>
            <a:ext cx="941496" cy="1411952"/>
          </a:xfrm>
          <a:prstGeom prst="rect">
            <a:avLst/>
          </a:prstGeom>
        </p:spPr>
      </p:pic>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l="46750" t="2233" r="20124" b="16400"/>
          <a:stretch/>
        </p:blipFill>
        <p:spPr>
          <a:xfrm>
            <a:off x="1895277" y="2655086"/>
            <a:ext cx="924088" cy="1401496"/>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46444" t="2434" r="20000" b="16266"/>
          <a:stretch/>
        </p:blipFill>
        <p:spPr>
          <a:xfrm>
            <a:off x="3437669" y="2668416"/>
            <a:ext cx="920927" cy="1377669"/>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46564" t="2434" r="20000" b="16266"/>
          <a:stretch/>
        </p:blipFill>
        <p:spPr>
          <a:xfrm>
            <a:off x="4882618" y="2667001"/>
            <a:ext cx="917633" cy="1377669"/>
          </a:xfrm>
          <a:prstGeom prst="rect">
            <a:avLst/>
          </a:prstGeom>
        </p:spPr>
      </p:pic>
      <p:pic>
        <p:nvPicPr>
          <p:cNvPr id="7" name="Picture 6"/>
          <p:cNvPicPr>
            <a:picLocks noChangeAspect="1"/>
          </p:cNvPicPr>
          <p:nvPr/>
        </p:nvPicPr>
        <p:blipFill rotWithShape="1">
          <a:blip r:embed="rId11" cstate="print">
            <a:extLst>
              <a:ext uri="{28A0092B-C50C-407E-A947-70E740481C1C}">
                <a14:useLocalDpi xmlns:a14="http://schemas.microsoft.com/office/drawing/2010/main" val="0"/>
              </a:ext>
            </a:extLst>
          </a:blip>
          <a:srcRect l="46444" t="2434" r="20000" b="16266"/>
          <a:stretch/>
        </p:blipFill>
        <p:spPr>
          <a:xfrm>
            <a:off x="6391753" y="2667001"/>
            <a:ext cx="920927" cy="1377669"/>
          </a:xfrm>
          <a:prstGeom prst="rect">
            <a:avLst/>
          </a:prstGeom>
        </p:spPr>
      </p:pic>
      <p:pic>
        <p:nvPicPr>
          <p:cNvPr id="8" name="Picture 7"/>
          <p:cNvPicPr>
            <a:picLocks noChangeAspect="1"/>
          </p:cNvPicPr>
          <p:nvPr/>
        </p:nvPicPr>
        <p:blipFill rotWithShape="1">
          <a:blip r:embed="rId12" cstate="print">
            <a:extLst>
              <a:ext uri="{28A0092B-C50C-407E-A947-70E740481C1C}">
                <a14:useLocalDpi xmlns:a14="http://schemas.microsoft.com/office/drawing/2010/main" val="0"/>
              </a:ext>
            </a:extLst>
          </a:blip>
          <a:srcRect l="46564" t="2434" r="20000" b="16266"/>
          <a:stretch/>
        </p:blipFill>
        <p:spPr>
          <a:xfrm>
            <a:off x="7930983" y="2659451"/>
            <a:ext cx="917633" cy="1377669"/>
          </a:xfrm>
          <a:prstGeom prst="rect">
            <a:avLst/>
          </a:prstGeom>
        </p:spPr>
      </p:pic>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l="46444" t="2434" r="20000" b="16266"/>
          <a:stretch/>
        </p:blipFill>
        <p:spPr>
          <a:xfrm>
            <a:off x="9466919" y="2646004"/>
            <a:ext cx="920927" cy="1377669"/>
          </a:xfrm>
          <a:prstGeom prst="rect">
            <a:avLst/>
          </a:prstGeom>
        </p:spPr>
      </p:pic>
      <p:sp>
        <p:nvSpPr>
          <p:cNvPr id="10" name="TextBox 9">
            <a:extLst>
              <a:ext uri="{FF2B5EF4-FFF2-40B4-BE49-F238E27FC236}">
                <a16:creationId xmlns:a16="http://schemas.microsoft.com/office/drawing/2014/main" id="{59D4A698-9E6D-439B-9633-568DD25FDF7B}"/>
              </a:ext>
            </a:extLst>
          </p:cNvPr>
          <p:cNvSpPr txBox="1"/>
          <p:nvPr/>
        </p:nvSpPr>
        <p:spPr>
          <a:xfrm>
            <a:off x="1600200" y="6096596"/>
            <a:ext cx="4333128" cy="707886"/>
          </a:xfrm>
          <a:prstGeom prst="rect">
            <a:avLst/>
          </a:prstGeom>
          <a:noFill/>
        </p:spPr>
        <p:txBody>
          <a:bodyPr wrap="square" rtlCol="0">
            <a:spAutoFit/>
          </a:bodyPr>
          <a:lstStyle/>
          <a:p>
            <a:pPr>
              <a:defRPr/>
            </a:pPr>
            <a:r>
              <a:rPr lang="en-US" sz="2000" b="1" dirty="0">
                <a:solidFill>
                  <a:prstClr val="black"/>
                </a:solidFill>
                <a:latin typeface="Arial" panose="020B0604020202020204" pitchFamily="34" charset="0"/>
                <a:cs typeface="Arial" panose="020B0604020202020204" pitchFamily="34" charset="0"/>
              </a:rPr>
              <a:t>Improved GWQ near recharge area and target communities</a:t>
            </a:r>
          </a:p>
        </p:txBody>
      </p:sp>
      <p:cxnSp>
        <p:nvCxnSpPr>
          <p:cNvPr id="29" name="Straight Arrow Connector 28">
            <a:extLst>
              <a:ext uri="{FF2B5EF4-FFF2-40B4-BE49-F238E27FC236}">
                <a16:creationId xmlns:a16="http://schemas.microsoft.com/office/drawing/2014/main" id="{A25B5D89-32E4-4766-9EC9-59385A1AEA81}"/>
              </a:ext>
            </a:extLst>
          </p:cNvPr>
          <p:cNvCxnSpPr>
            <a:cxnSpLocks/>
          </p:cNvCxnSpPr>
          <p:nvPr/>
        </p:nvCxnSpPr>
        <p:spPr>
          <a:xfrm flipV="1">
            <a:off x="5289708" y="5226307"/>
            <a:ext cx="1463817" cy="1084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7538690-03A1-41EF-8BBA-3C484FB9D291}"/>
              </a:ext>
            </a:extLst>
          </p:cNvPr>
          <p:cNvCxnSpPr>
            <a:cxnSpLocks/>
          </p:cNvCxnSpPr>
          <p:nvPr/>
        </p:nvCxnSpPr>
        <p:spPr>
          <a:xfrm flipV="1">
            <a:off x="5127472" y="5485568"/>
            <a:ext cx="1697363" cy="11526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2B8D517-A23E-496D-B243-8C3E50618E20}"/>
              </a:ext>
            </a:extLst>
          </p:cNvPr>
          <p:cNvCxnSpPr>
            <a:cxnSpLocks/>
          </p:cNvCxnSpPr>
          <p:nvPr/>
        </p:nvCxnSpPr>
        <p:spPr>
          <a:xfrm flipV="1">
            <a:off x="5147088" y="5525711"/>
            <a:ext cx="1974020" cy="11191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F68860B-95A6-47A0-AFBB-2960F7FDF9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0201" y="4170094"/>
            <a:ext cx="1469231" cy="1752194"/>
          </a:xfrm>
          <a:prstGeom prst="rect">
            <a:avLst/>
          </a:prstGeom>
          <a:ln>
            <a:solidFill>
              <a:schemeClr val="tx1"/>
            </a:solidFill>
          </a:ln>
        </p:spPr>
      </p:pic>
      <p:sp>
        <p:nvSpPr>
          <p:cNvPr id="44" name="Oval 43">
            <a:extLst>
              <a:ext uri="{FF2B5EF4-FFF2-40B4-BE49-F238E27FC236}">
                <a16:creationId xmlns:a16="http://schemas.microsoft.com/office/drawing/2014/main" id="{B6A3D200-50FD-437C-84B4-E89C7EE02F9C}"/>
              </a:ext>
            </a:extLst>
          </p:cNvPr>
          <p:cNvSpPr/>
          <p:nvPr/>
        </p:nvSpPr>
        <p:spPr>
          <a:xfrm>
            <a:off x="2209800" y="3232161"/>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5" name="Oval 44">
            <a:extLst>
              <a:ext uri="{FF2B5EF4-FFF2-40B4-BE49-F238E27FC236}">
                <a16:creationId xmlns:a16="http://schemas.microsoft.com/office/drawing/2014/main" id="{8F7CA1B9-F472-4292-91DA-283CFCFCD419}"/>
              </a:ext>
            </a:extLst>
          </p:cNvPr>
          <p:cNvSpPr/>
          <p:nvPr/>
        </p:nvSpPr>
        <p:spPr>
          <a:xfrm>
            <a:off x="2240642" y="3467104"/>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6" name="Oval 45">
            <a:extLst>
              <a:ext uri="{FF2B5EF4-FFF2-40B4-BE49-F238E27FC236}">
                <a16:creationId xmlns:a16="http://schemas.microsoft.com/office/drawing/2014/main" id="{E8DF4330-1A36-4021-BAB0-77D49483C22F}"/>
              </a:ext>
            </a:extLst>
          </p:cNvPr>
          <p:cNvSpPr/>
          <p:nvPr/>
        </p:nvSpPr>
        <p:spPr>
          <a:xfrm>
            <a:off x="2502653" y="3486087"/>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8" name="Oval 47">
            <a:extLst>
              <a:ext uri="{FF2B5EF4-FFF2-40B4-BE49-F238E27FC236}">
                <a16:creationId xmlns:a16="http://schemas.microsoft.com/office/drawing/2014/main" id="{DF0D1EBE-BBB9-40E7-AB5C-F97233F551F5}"/>
              </a:ext>
            </a:extLst>
          </p:cNvPr>
          <p:cNvSpPr/>
          <p:nvPr/>
        </p:nvSpPr>
        <p:spPr>
          <a:xfrm>
            <a:off x="6792922" y="5364268"/>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9" name="Oval 48">
            <a:extLst>
              <a:ext uri="{FF2B5EF4-FFF2-40B4-BE49-F238E27FC236}">
                <a16:creationId xmlns:a16="http://schemas.microsoft.com/office/drawing/2014/main" id="{9B84E779-E5FE-4972-AD9B-CAFD2B9849CD}"/>
              </a:ext>
            </a:extLst>
          </p:cNvPr>
          <p:cNvSpPr/>
          <p:nvPr/>
        </p:nvSpPr>
        <p:spPr>
          <a:xfrm>
            <a:off x="6713216" y="3232161"/>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0" name="Oval 49">
            <a:extLst>
              <a:ext uri="{FF2B5EF4-FFF2-40B4-BE49-F238E27FC236}">
                <a16:creationId xmlns:a16="http://schemas.microsoft.com/office/drawing/2014/main" id="{D1520BDA-205A-4EB1-9706-1856CEFF19BC}"/>
              </a:ext>
            </a:extLst>
          </p:cNvPr>
          <p:cNvSpPr/>
          <p:nvPr/>
        </p:nvSpPr>
        <p:spPr>
          <a:xfrm>
            <a:off x="7064530" y="5409469"/>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1" name="Oval 50">
            <a:extLst>
              <a:ext uri="{FF2B5EF4-FFF2-40B4-BE49-F238E27FC236}">
                <a16:creationId xmlns:a16="http://schemas.microsoft.com/office/drawing/2014/main" id="{33D6E890-7CB9-4906-9A71-56C7A80634A4}"/>
              </a:ext>
            </a:extLst>
          </p:cNvPr>
          <p:cNvSpPr/>
          <p:nvPr/>
        </p:nvSpPr>
        <p:spPr>
          <a:xfrm>
            <a:off x="6768950" y="5170135"/>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2" name="Oval 51">
            <a:extLst>
              <a:ext uri="{FF2B5EF4-FFF2-40B4-BE49-F238E27FC236}">
                <a16:creationId xmlns:a16="http://schemas.microsoft.com/office/drawing/2014/main" id="{1F3024A9-0B07-4934-A6EE-49C5A2484610}"/>
              </a:ext>
            </a:extLst>
          </p:cNvPr>
          <p:cNvSpPr/>
          <p:nvPr/>
        </p:nvSpPr>
        <p:spPr>
          <a:xfrm>
            <a:off x="3765995" y="5154852"/>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4" name="Oval 53">
            <a:extLst>
              <a:ext uri="{FF2B5EF4-FFF2-40B4-BE49-F238E27FC236}">
                <a16:creationId xmlns:a16="http://schemas.microsoft.com/office/drawing/2014/main" id="{56A685C1-C047-453B-B11E-9ED180A5AC30}"/>
              </a:ext>
            </a:extLst>
          </p:cNvPr>
          <p:cNvSpPr/>
          <p:nvPr/>
        </p:nvSpPr>
        <p:spPr>
          <a:xfrm>
            <a:off x="4068464" y="5409469"/>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5" name="Oval 54">
            <a:extLst>
              <a:ext uri="{FF2B5EF4-FFF2-40B4-BE49-F238E27FC236}">
                <a16:creationId xmlns:a16="http://schemas.microsoft.com/office/drawing/2014/main" id="{1004438E-0007-4421-A621-3A76FA7231C1}"/>
              </a:ext>
            </a:extLst>
          </p:cNvPr>
          <p:cNvSpPr/>
          <p:nvPr/>
        </p:nvSpPr>
        <p:spPr>
          <a:xfrm>
            <a:off x="3795968" y="5355648"/>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7" name="Oval 56">
            <a:extLst>
              <a:ext uri="{FF2B5EF4-FFF2-40B4-BE49-F238E27FC236}">
                <a16:creationId xmlns:a16="http://schemas.microsoft.com/office/drawing/2014/main" id="{1D76692A-5701-427B-AAE9-D075AE463386}"/>
              </a:ext>
            </a:extLst>
          </p:cNvPr>
          <p:cNvSpPr/>
          <p:nvPr/>
        </p:nvSpPr>
        <p:spPr>
          <a:xfrm>
            <a:off x="6768950" y="343536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8" name="Oval 57">
            <a:extLst>
              <a:ext uri="{FF2B5EF4-FFF2-40B4-BE49-F238E27FC236}">
                <a16:creationId xmlns:a16="http://schemas.microsoft.com/office/drawing/2014/main" id="{FB1CE344-0E6B-4462-B089-6DBF099F192D}"/>
              </a:ext>
            </a:extLst>
          </p:cNvPr>
          <p:cNvSpPr/>
          <p:nvPr/>
        </p:nvSpPr>
        <p:spPr>
          <a:xfrm>
            <a:off x="6988330" y="3464509"/>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2" name="TextBox 61">
            <a:extLst>
              <a:ext uri="{FF2B5EF4-FFF2-40B4-BE49-F238E27FC236}">
                <a16:creationId xmlns:a16="http://schemas.microsoft.com/office/drawing/2014/main" id="{81897BF6-93B1-480D-9F74-566A8794A27C}"/>
              </a:ext>
            </a:extLst>
          </p:cNvPr>
          <p:cNvSpPr txBox="1"/>
          <p:nvPr/>
        </p:nvSpPr>
        <p:spPr>
          <a:xfrm>
            <a:off x="5985610" y="6274738"/>
            <a:ext cx="4578497" cy="461665"/>
          </a:xfrm>
          <a:prstGeom prst="rect">
            <a:avLst/>
          </a:prstGeom>
          <a:solidFill>
            <a:srgbClr val="92D050"/>
          </a:solidFill>
          <a:ln w="38100">
            <a:solidFill>
              <a:schemeClr val="tx1"/>
            </a:solidFill>
          </a:ln>
        </p:spPr>
        <p:txBody>
          <a:bodyPr wrap="none" rtlCol="0">
            <a:spAutoFit/>
          </a:bodyPr>
          <a:lstStyle/>
          <a:p>
            <a:pPr>
              <a:defRPr/>
            </a:pPr>
            <a:r>
              <a:rPr lang="en-US" sz="2400" b="1" i="1" dirty="0">
                <a:solidFill>
                  <a:prstClr val="black"/>
                </a:solidFill>
                <a:latin typeface="Arial" panose="020B0604020202020204" pitchFamily="34" charset="0"/>
                <a:cs typeface="Arial" panose="020B0604020202020204" pitchFamily="34" charset="0"/>
              </a:rPr>
              <a:t>Restoration Partially Feasible </a:t>
            </a:r>
          </a:p>
        </p:txBody>
      </p:sp>
      <p:cxnSp>
        <p:nvCxnSpPr>
          <p:cNvPr id="11" name="Straight Arrow Connector 10">
            <a:extLst>
              <a:ext uri="{FF2B5EF4-FFF2-40B4-BE49-F238E27FC236}">
                <a16:creationId xmlns:a16="http://schemas.microsoft.com/office/drawing/2014/main" id="{5958D507-28C1-49B4-89E7-85A6D9D73010}"/>
              </a:ext>
            </a:extLst>
          </p:cNvPr>
          <p:cNvCxnSpPr>
            <a:cxnSpLocks/>
          </p:cNvCxnSpPr>
          <p:nvPr/>
        </p:nvCxnSpPr>
        <p:spPr>
          <a:xfrm flipH="1">
            <a:off x="9692640" y="5409469"/>
            <a:ext cx="975356" cy="229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BDF3B1F-44B7-462B-A5C0-D4B1B71634B5}"/>
              </a:ext>
            </a:extLst>
          </p:cNvPr>
          <p:cNvSpPr txBox="1"/>
          <p:nvPr/>
        </p:nvSpPr>
        <p:spPr>
          <a:xfrm>
            <a:off x="10680737" y="4834890"/>
            <a:ext cx="1472319" cy="934027"/>
          </a:xfrm>
          <a:prstGeom prst="rect">
            <a:avLst/>
          </a:prstGeom>
          <a:noFill/>
        </p:spPr>
        <p:txBody>
          <a:bodyPr wrap="square" rtlCol="0">
            <a:spAutoFit/>
          </a:bodyPr>
          <a:lstStyle/>
          <a:p>
            <a:r>
              <a:rPr lang="en-US" b="1" dirty="0"/>
              <a:t>After 100 </a:t>
            </a:r>
            <a:r>
              <a:rPr lang="en-US" b="1" dirty="0" err="1"/>
              <a:t>Yrs</a:t>
            </a:r>
            <a:r>
              <a:rPr lang="en-US" b="1" dirty="0"/>
              <a:t> Large Area &gt;MCL</a:t>
            </a:r>
          </a:p>
        </p:txBody>
      </p:sp>
    </p:spTree>
    <p:extLst>
      <p:ext uri="{BB962C8B-B14F-4D97-AF65-F5344CB8AC3E}">
        <p14:creationId xmlns:p14="http://schemas.microsoft.com/office/powerpoint/2010/main" val="1576332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DB5A-16FE-46ED-B6A1-D48EF071DB47}"/>
              </a:ext>
            </a:extLst>
          </p:cNvPr>
          <p:cNvSpPr>
            <a:spLocks noGrp="1"/>
          </p:cNvSpPr>
          <p:nvPr>
            <p:ph type="title"/>
          </p:nvPr>
        </p:nvSpPr>
        <p:spPr>
          <a:xfrm>
            <a:off x="518160" y="0"/>
            <a:ext cx="10972800" cy="743266"/>
          </a:xfrm>
        </p:spPr>
        <p:txBody>
          <a:bodyPr>
            <a:normAutofit/>
          </a:bodyPr>
          <a:lstStyle/>
          <a:p>
            <a:r>
              <a:rPr lang="en-US" sz="3600" b="1" dirty="0" err="1">
                <a:solidFill>
                  <a:srgbClr val="000099"/>
                </a:solidFill>
              </a:rPr>
              <a:t>CDFA</a:t>
            </a:r>
            <a:r>
              <a:rPr lang="en-US" sz="3600" b="1" dirty="0">
                <a:solidFill>
                  <a:srgbClr val="000099"/>
                </a:solidFill>
              </a:rPr>
              <a:t> On-Farm Stormwater Recharge Project</a:t>
            </a:r>
          </a:p>
        </p:txBody>
      </p:sp>
      <p:sp>
        <p:nvSpPr>
          <p:cNvPr id="4" name="Content Placeholder 2">
            <a:extLst>
              <a:ext uri="{FF2B5EF4-FFF2-40B4-BE49-F238E27FC236}">
                <a16:creationId xmlns:a16="http://schemas.microsoft.com/office/drawing/2014/main" id="{D6B47CF4-2D0A-470C-B51C-BA0DA2645710}"/>
              </a:ext>
            </a:extLst>
          </p:cNvPr>
          <p:cNvSpPr>
            <a:spLocks noGrp="1"/>
          </p:cNvSpPr>
          <p:nvPr>
            <p:ph idx="1"/>
          </p:nvPr>
        </p:nvSpPr>
        <p:spPr>
          <a:xfrm>
            <a:off x="209550" y="846136"/>
            <a:ext cx="6026583" cy="5886135"/>
          </a:xfrm>
        </p:spPr>
        <p:txBody>
          <a:bodyPr>
            <a:normAutofit fontScale="92500" lnSpcReduction="10000"/>
          </a:bodyPr>
          <a:lstStyle/>
          <a:p>
            <a:pPr>
              <a:spcAft>
                <a:spcPts val="600"/>
              </a:spcAft>
            </a:pPr>
            <a:r>
              <a:rPr lang="en-US" sz="3000" dirty="0"/>
              <a:t>Assess effect of recharge efforts on GW quality.</a:t>
            </a:r>
          </a:p>
          <a:p>
            <a:pPr>
              <a:spcAft>
                <a:spcPts val="600"/>
              </a:spcAft>
            </a:pPr>
            <a:r>
              <a:rPr lang="en-US" sz="3000" dirty="0"/>
              <a:t>Regional Board recognition of salt and nitrate in vadose zone and potential for short-term </a:t>
            </a:r>
            <a:r>
              <a:rPr lang="en-US" sz="3000" dirty="0" err="1"/>
              <a:t>WQ</a:t>
            </a:r>
            <a:r>
              <a:rPr lang="en-US" sz="3000" dirty="0"/>
              <a:t> degradation near recharge sites. </a:t>
            </a:r>
          </a:p>
          <a:p>
            <a:r>
              <a:rPr lang="en-US" sz="3000" dirty="0"/>
              <a:t>Although enhanced natural recharge and/or intentional recharge operations may increase nitrate and/or salt concentrations initially, the long-term quantity and quality benefits of recharge  will likely  outweigh initial effects. </a:t>
            </a:r>
          </a:p>
          <a:p>
            <a:endParaRPr lang="en-US" sz="3000" dirty="0"/>
          </a:p>
          <a:p>
            <a:endParaRPr lang="en-US" sz="3000" dirty="0"/>
          </a:p>
          <a:p>
            <a:endParaRPr lang="en-US" sz="2800" dirty="0"/>
          </a:p>
          <a:p>
            <a:pPr marL="0" indent="0">
              <a:buNone/>
            </a:pPr>
            <a:endParaRPr lang="en-US" dirty="0"/>
          </a:p>
        </p:txBody>
      </p:sp>
      <p:pic>
        <p:nvPicPr>
          <p:cNvPr id="5" name="Picture 4">
            <a:extLst>
              <a:ext uri="{FF2B5EF4-FFF2-40B4-BE49-F238E27FC236}">
                <a16:creationId xmlns:a16="http://schemas.microsoft.com/office/drawing/2014/main" id="{D685F9FA-A876-46D7-93A6-8775A157A1DD}"/>
              </a:ext>
            </a:extLst>
          </p:cNvPr>
          <p:cNvPicPr>
            <a:picLocks noChangeAspect="1"/>
          </p:cNvPicPr>
          <p:nvPr/>
        </p:nvPicPr>
        <p:blipFill>
          <a:blip r:embed="rId2"/>
          <a:stretch>
            <a:fillRect/>
          </a:stretch>
        </p:blipFill>
        <p:spPr>
          <a:xfrm>
            <a:off x="6469380" y="846136"/>
            <a:ext cx="5513070" cy="4897127"/>
          </a:xfrm>
          <a:prstGeom prst="rect">
            <a:avLst/>
          </a:prstGeom>
        </p:spPr>
      </p:pic>
      <p:sp>
        <p:nvSpPr>
          <p:cNvPr id="6" name="TextBox 5">
            <a:extLst>
              <a:ext uri="{FF2B5EF4-FFF2-40B4-BE49-F238E27FC236}">
                <a16:creationId xmlns:a16="http://schemas.microsoft.com/office/drawing/2014/main" id="{7952F29D-3F03-4450-A816-ABA4AD706100}"/>
              </a:ext>
            </a:extLst>
          </p:cNvPr>
          <p:cNvSpPr txBox="1"/>
          <p:nvPr/>
        </p:nvSpPr>
        <p:spPr>
          <a:xfrm>
            <a:off x="6469380" y="5737236"/>
            <a:ext cx="5746317" cy="830997"/>
          </a:xfrm>
          <a:prstGeom prst="rect">
            <a:avLst/>
          </a:prstGeom>
          <a:noFill/>
        </p:spPr>
        <p:txBody>
          <a:bodyPr wrap="none" rtlCol="0">
            <a:spAutoFit/>
          </a:bodyPr>
          <a:lstStyle/>
          <a:p>
            <a:r>
              <a:rPr lang="en-US" sz="2400" dirty="0"/>
              <a:t>Tulare Lake Hydrologic Region:</a:t>
            </a:r>
          </a:p>
          <a:p>
            <a:r>
              <a:rPr lang="en-US" sz="2400" dirty="0"/>
              <a:t>Growers with Almonds, Grapes, or Tomatoes</a:t>
            </a:r>
          </a:p>
        </p:txBody>
      </p:sp>
    </p:spTree>
    <p:extLst>
      <p:ext uri="{BB962C8B-B14F-4D97-AF65-F5344CB8AC3E}">
        <p14:creationId xmlns:p14="http://schemas.microsoft.com/office/powerpoint/2010/main" val="332822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7A44-7B59-447E-ADFB-A32249FAAA18}"/>
              </a:ext>
            </a:extLst>
          </p:cNvPr>
          <p:cNvSpPr>
            <a:spLocks noGrp="1"/>
          </p:cNvSpPr>
          <p:nvPr>
            <p:ph type="title"/>
          </p:nvPr>
        </p:nvSpPr>
        <p:spPr>
          <a:xfrm>
            <a:off x="-371336" y="-680193"/>
            <a:ext cx="8672849" cy="1293394"/>
          </a:xfrm>
        </p:spPr>
        <p:txBody>
          <a:bodyPr/>
          <a:lstStyle/>
          <a:p>
            <a:r>
              <a:rPr lang="en-US" sz="3200" b="1" dirty="0">
                <a:solidFill>
                  <a:srgbClr val="000099"/>
                </a:solidFill>
                <a:latin typeface="Arial" panose="020B0604020202020204" pitchFamily="34" charset="0"/>
                <a:cs typeface="Arial" panose="020B0604020202020204" pitchFamily="34" charset="0"/>
              </a:rPr>
              <a:t> </a:t>
            </a:r>
            <a:r>
              <a:rPr lang="en-US" sz="2800" b="1" dirty="0" err="1">
                <a:solidFill>
                  <a:srgbClr val="000099"/>
                </a:solidFill>
                <a:latin typeface="Arial" panose="020B0604020202020204" pitchFamily="34" charset="0"/>
                <a:cs typeface="Arial" panose="020B0604020202020204" pitchFamily="34" charset="0"/>
              </a:rPr>
              <a:t>SGMA</a:t>
            </a:r>
            <a:r>
              <a:rPr lang="en-US" sz="2800" b="1" dirty="0">
                <a:solidFill>
                  <a:srgbClr val="000099"/>
                </a:solidFill>
                <a:latin typeface="Arial" panose="020B0604020202020204" pitchFamily="34" charset="0"/>
                <a:cs typeface="Arial" panose="020B0604020202020204" pitchFamily="34" charset="0"/>
              </a:rPr>
              <a:t> and Synergies with Other Programs</a:t>
            </a:r>
          </a:p>
        </p:txBody>
      </p:sp>
      <p:sp>
        <p:nvSpPr>
          <p:cNvPr id="3" name="Date Placeholder 2">
            <a:extLst>
              <a:ext uri="{FF2B5EF4-FFF2-40B4-BE49-F238E27FC236}">
                <a16:creationId xmlns:a16="http://schemas.microsoft.com/office/drawing/2014/main" id="{106F0607-B74E-4793-997E-4B313A6D3679}"/>
              </a:ext>
            </a:extLst>
          </p:cNvPr>
          <p:cNvSpPr>
            <a:spLocks noGrp="1"/>
          </p:cNvSpPr>
          <p:nvPr>
            <p:ph type="dt" sz="half" idx="14"/>
          </p:nvPr>
        </p:nvSpPr>
        <p:spPr/>
        <p:txBody>
          <a:bodyPr/>
          <a:lstStyle/>
          <a:p>
            <a:pPr>
              <a:defRPr/>
            </a:pPr>
            <a:fld id="{84C4BA64-ECF5-4AF0-8ED1-8FE5AB50BCC8}" type="datetime1">
              <a:rPr lang="en-US">
                <a:latin typeface="Arial" panose="020B0604020202020204"/>
              </a:rPr>
              <a:pPr>
                <a:defRPr/>
              </a:pPr>
              <a:t>6/12/2018</a:t>
            </a:fld>
            <a:endParaRPr lang="en-US" dirty="0">
              <a:latin typeface="Arial" panose="020B0604020202020204"/>
            </a:endParaRPr>
          </a:p>
        </p:txBody>
      </p:sp>
      <p:sp>
        <p:nvSpPr>
          <p:cNvPr id="4" name="Slide Number Placeholder 3">
            <a:extLst>
              <a:ext uri="{FF2B5EF4-FFF2-40B4-BE49-F238E27FC236}">
                <a16:creationId xmlns:a16="http://schemas.microsoft.com/office/drawing/2014/main" id="{8A30AC4E-1C14-4683-9BF3-403D52B65D91}"/>
              </a:ext>
            </a:extLst>
          </p:cNvPr>
          <p:cNvSpPr>
            <a:spLocks noGrp="1"/>
          </p:cNvSpPr>
          <p:nvPr>
            <p:ph type="sldNum" sz="quarter" idx="15"/>
          </p:nvPr>
        </p:nvSpPr>
        <p:spPr/>
        <p:txBody>
          <a:bodyPr/>
          <a:lstStyle/>
          <a:p>
            <a:pPr>
              <a:defRPr/>
            </a:pPr>
            <a:fld id="{E87E01D3-8E5A-4CBD-8564-02D2935D090E}" type="slidenum">
              <a:rPr lang="en-US">
                <a:latin typeface="Arial" panose="020B0604020202020204"/>
              </a:rPr>
              <a:pPr>
                <a:defRPr/>
              </a:pPr>
              <a:t>16</a:t>
            </a:fld>
            <a:endParaRPr lang="en-US" dirty="0">
              <a:latin typeface="Arial" panose="020B0604020202020204"/>
            </a:endParaRPr>
          </a:p>
        </p:txBody>
      </p:sp>
      <p:graphicFrame>
        <p:nvGraphicFramePr>
          <p:cNvPr id="9" name="Diagram 8">
            <a:extLst>
              <a:ext uri="{FF2B5EF4-FFF2-40B4-BE49-F238E27FC236}">
                <a16:creationId xmlns:a16="http://schemas.microsoft.com/office/drawing/2014/main" id="{49C97A97-ADF6-48C7-B732-019BAA82F69A}"/>
              </a:ext>
            </a:extLst>
          </p:cNvPr>
          <p:cNvGraphicFramePr/>
          <p:nvPr>
            <p:extLst>
              <p:ext uri="{D42A27DB-BD31-4B8C-83A1-F6EECF244321}">
                <p14:modId xmlns:p14="http://schemas.microsoft.com/office/powerpoint/2010/main" val="4239129867"/>
              </p:ext>
            </p:extLst>
          </p:nvPr>
        </p:nvGraphicFramePr>
        <p:xfrm>
          <a:off x="5274791" y="4313916"/>
          <a:ext cx="2752116" cy="2670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2">
            <a:extLst>
              <a:ext uri="{FF2B5EF4-FFF2-40B4-BE49-F238E27FC236}">
                <a16:creationId xmlns:a16="http://schemas.microsoft.com/office/drawing/2014/main" id="{394E9C6E-83EF-47AC-8B51-35428E7A10D3}"/>
              </a:ext>
            </a:extLst>
          </p:cNvPr>
          <p:cNvSpPr txBox="1">
            <a:spLocks/>
          </p:cNvSpPr>
          <p:nvPr/>
        </p:nvSpPr>
        <p:spPr>
          <a:xfrm>
            <a:off x="1676400" y="1752600"/>
            <a:ext cx="3962400" cy="4572000"/>
          </a:xfrm>
          <a:prstGeom prst="rect">
            <a:avLst/>
          </a:prstGeom>
        </p:spPr>
        <p:txBody>
          <a:bodyPr/>
          <a:lstStyle>
            <a:lvl1pPr marL="342900" indent="-342900" algn="l" rtl="0" eaLnBrk="1" fontAlgn="base" hangingPunct="1">
              <a:spcBef>
                <a:spcPct val="20000"/>
              </a:spcBef>
              <a:spcAft>
                <a:spcPct val="0"/>
              </a:spcAft>
              <a:buClr>
                <a:schemeClr val="tx1"/>
              </a:buClr>
              <a:buFont typeface="Arial" charset="0"/>
              <a:buChar char="•"/>
              <a:defRPr sz="24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tx1"/>
              </a:buClr>
              <a:buFont typeface="Arial" charset="0"/>
              <a:buChar char="–"/>
              <a:defRPr sz="22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tx1"/>
              </a:buClr>
              <a:buFont typeface="Arial" charset="0"/>
              <a:buChar char="•"/>
              <a:defRPr sz="20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1"/>
              </a:buClr>
              <a:buFont typeface="Arial" charset="0"/>
              <a:buChar char="–"/>
              <a:defRPr sz="1800" kern="1200">
                <a:solidFill>
                  <a:schemeClr val="tx2"/>
                </a:solidFill>
                <a:latin typeface="+mn-lt"/>
                <a:ea typeface="+mn-ea"/>
                <a:cs typeface="+mn-cs"/>
              </a:defRPr>
            </a:lvl4pPr>
            <a:lvl5pPr marL="2057400" indent="-228600" algn="l" rtl="0" eaLnBrk="1" fontAlgn="base" hangingPunct="1">
              <a:spcBef>
                <a:spcPct val="20000"/>
              </a:spcBef>
              <a:spcAft>
                <a:spcPct val="0"/>
              </a:spcAft>
              <a:buClr>
                <a:schemeClr val="tx1"/>
              </a:buClr>
              <a:buFont typeface="Arial"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prstClr val="black"/>
              </a:buClr>
              <a:defRPr/>
            </a:pPr>
            <a:endParaRPr lang="en-US" sz="2000" dirty="0">
              <a:solidFill>
                <a:srgbClr val="09213B"/>
              </a:solidFill>
              <a:latin typeface="Arial" panose="020B0604020202020204"/>
            </a:endParaRPr>
          </a:p>
        </p:txBody>
      </p:sp>
      <p:sp>
        <p:nvSpPr>
          <p:cNvPr id="5" name="Rectangle 4">
            <a:extLst>
              <a:ext uri="{FF2B5EF4-FFF2-40B4-BE49-F238E27FC236}">
                <a16:creationId xmlns:a16="http://schemas.microsoft.com/office/drawing/2014/main" id="{6742713C-D094-42E7-B630-6066E3EF81E9}"/>
              </a:ext>
            </a:extLst>
          </p:cNvPr>
          <p:cNvSpPr/>
          <p:nvPr/>
        </p:nvSpPr>
        <p:spPr>
          <a:xfrm>
            <a:off x="257586" y="613201"/>
            <a:ext cx="7679674" cy="6017032"/>
          </a:xfrm>
          <a:prstGeom prst="rect">
            <a:avLst/>
          </a:prstGeom>
        </p:spPr>
        <p:txBody>
          <a:bodyPr wrap="square">
            <a:spAutoFit/>
          </a:bodyPr>
          <a:lstStyle/>
          <a:p>
            <a:pPr marL="342900" indent="-342900">
              <a:spcAft>
                <a:spcPts val="600"/>
              </a:spcAft>
              <a:buFont typeface="Arial" panose="020B0604020202020204" pitchFamily="34" charset="0"/>
              <a:buChar char="•"/>
              <a:defRPr/>
            </a:pPr>
            <a:r>
              <a:rPr lang="en-US" sz="2600" dirty="0">
                <a:solidFill>
                  <a:prstClr val="black"/>
                </a:solidFill>
                <a:latin typeface="Calibri" panose="020F0502020204030204" pitchFamily="34" charset="0"/>
                <a:cs typeface="Calibri" panose="020F0502020204030204" pitchFamily="34" charset="0"/>
              </a:rPr>
              <a:t>GW quality characterization &amp; GW quality trend </a:t>
            </a:r>
            <a:r>
              <a:rPr lang="en-US" sz="2600" b="1" dirty="0">
                <a:solidFill>
                  <a:schemeClr val="accent6"/>
                </a:solidFill>
                <a:latin typeface="Calibri" panose="020F0502020204030204" pitchFamily="34" charset="0"/>
                <a:cs typeface="Calibri" panose="020F0502020204030204" pitchFamily="34" charset="0"/>
              </a:rPr>
              <a:t>monitoring</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ILRP</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GQTM</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CVGMC</a:t>
            </a:r>
            <a:r>
              <a:rPr lang="en-US" sz="2600" dirty="0">
                <a:solidFill>
                  <a:prstClr val="black"/>
                </a:solidFill>
                <a:latin typeface="Calibri" panose="020F0502020204030204" pitchFamily="34" charset="0"/>
                <a:cs typeface="Calibri" panose="020F0502020204030204" pitchFamily="34" charset="0"/>
              </a:rPr>
              <a:t> 10 Ag Coalitions)</a:t>
            </a:r>
          </a:p>
          <a:p>
            <a:pPr marL="342900" indent="-342900">
              <a:spcAft>
                <a:spcPts val="600"/>
              </a:spcAft>
              <a:buFont typeface="Arial" panose="020B0604020202020204" pitchFamily="34" charset="0"/>
              <a:buChar char="•"/>
              <a:defRPr/>
            </a:pPr>
            <a:r>
              <a:rPr lang="en-US" sz="2600" dirty="0">
                <a:solidFill>
                  <a:prstClr val="black"/>
                </a:solidFill>
                <a:latin typeface="Calibri" panose="020F0502020204030204" pitchFamily="34" charset="0"/>
                <a:cs typeface="Calibri" panose="020F0502020204030204" pitchFamily="34" charset="0"/>
              </a:rPr>
              <a:t>GW conditions/conceptualization (SGMA)</a:t>
            </a:r>
          </a:p>
          <a:p>
            <a:pPr marL="800100" lvl="1" indent="-342900">
              <a:spcAft>
                <a:spcPts val="600"/>
              </a:spcAft>
              <a:buFont typeface="Arial" panose="020B0604020202020204" pitchFamily="34" charset="0"/>
              <a:buChar char="•"/>
              <a:defRPr/>
            </a:pPr>
            <a:r>
              <a:rPr lang="en-US" sz="2200" dirty="0">
                <a:solidFill>
                  <a:prstClr val="black"/>
                </a:solidFill>
                <a:latin typeface="Calibri" panose="020F0502020204030204" pitchFamily="34" charset="0"/>
                <a:cs typeface="Calibri" panose="020F0502020204030204" pitchFamily="34" charset="0"/>
              </a:rPr>
              <a:t>Develop comprehensive understanding of GW system to inform management strategies, including feasibility and effectiveness</a:t>
            </a:r>
          </a:p>
          <a:p>
            <a:pPr marL="800100" lvl="1" indent="-342900">
              <a:spcAft>
                <a:spcPts val="600"/>
              </a:spcAft>
              <a:buFont typeface="Arial" panose="020B0604020202020204" pitchFamily="34" charset="0"/>
              <a:buChar char="•"/>
              <a:defRPr/>
            </a:pPr>
            <a:r>
              <a:rPr lang="en-US" sz="2200" dirty="0">
                <a:solidFill>
                  <a:prstClr val="black"/>
                </a:solidFill>
                <a:latin typeface="Calibri" panose="020F0502020204030204" pitchFamily="34" charset="0"/>
                <a:cs typeface="Calibri" panose="020F0502020204030204" pitchFamily="34" charset="0"/>
              </a:rPr>
              <a:t>Sustainability indicator </a:t>
            </a:r>
            <a:r>
              <a:rPr lang="en-US" sz="2200" b="1" dirty="0">
                <a:solidFill>
                  <a:schemeClr val="accent6"/>
                </a:solidFill>
                <a:latin typeface="Calibri" panose="020F0502020204030204" pitchFamily="34" charset="0"/>
                <a:cs typeface="Calibri" panose="020F0502020204030204" pitchFamily="34" charset="0"/>
              </a:rPr>
              <a:t>monitoring</a:t>
            </a:r>
          </a:p>
          <a:p>
            <a:pPr marL="342900" indent="-342900">
              <a:buFont typeface="Arial" panose="020B0604020202020204" pitchFamily="34" charset="0"/>
              <a:buChar char="•"/>
              <a:defRPr/>
            </a:pPr>
            <a:r>
              <a:rPr lang="en-US" sz="2600" dirty="0">
                <a:solidFill>
                  <a:prstClr val="black"/>
                </a:solidFill>
                <a:latin typeface="Calibri" panose="020F0502020204030204" pitchFamily="34" charset="0"/>
                <a:cs typeface="Calibri" panose="020F0502020204030204" pitchFamily="34" charset="0"/>
              </a:rPr>
              <a:t>Consider alignment of GSAs </a:t>
            </a:r>
          </a:p>
          <a:p>
            <a:pPr>
              <a:spcAft>
                <a:spcPts val="600"/>
              </a:spcAft>
              <a:defRPr/>
            </a:pPr>
            <a:r>
              <a:rPr lang="en-US" sz="2600" dirty="0">
                <a:solidFill>
                  <a:prstClr val="black"/>
                </a:solidFill>
                <a:latin typeface="Calibri" panose="020F0502020204030204" pitchFamily="34" charset="0"/>
                <a:cs typeface="Calibri" panose="020F0502020204030204" pitchFamily="34" charset="0"/>
              </a:rPr>
              <a:t>     with </a:t>
            </a:r>
            <a:r>
              <a:rPr lang="en-US" sz="2600" dirty="0" err="1">
                <a:solidFill>
                  <a:prstClr val="black"/>
                </a:solidFill>
                <a:latin typeface="Calibri" panose="020F0502020204030204" pitchFamily="34" charset="0"/>
                <a:cs typeface="Calibri" panose="020F0502020204030204" pitchFamily="34" charset="0"/>
              </a:rPr>
              <a:t>MZs</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SGMA</a:t>
            </a:r>
            <a:r>
              <a:rPr lang="en-US" sz="2600" dirty="0">
                <a:solidFill>
                  <a:prstClr val="black"/>
                </a:solidFill>
                <a:latin typeface="Calibri" panose="020F0502020204030204" pitchFamily="34" charset="0"/>
                <a:cs typeface="Calibri" panose="020F0502020204030204" pitchFamily="34" charset="0"/>
              </a:rPr>
              <a:t>/BPA/</a:t>
            </a:r>
            <a:r>
              <a:rPr lang="en-US" sz="2600" dirty="0" err="1">
                <a:solidFill>
                  <a:prstClr val="black"/>
                </a:solidFill>
                <a:latin typeface="Calibri" panose="020F0502020204030204" pitchFamily="34" charset="0"/>
                <a:cs typeface="Calibri" panose="020F0502020204030204" pitchFamily="34" charset="0"/>
              </a:rPr>
              <a:t>ILRP</a:t>
            </a:r>
            <a:r>
              <a:rPr lang="en-US" sz="2600" dirty="0">
                <a:solidFill>
                  <a:prstClr val="black"/>
                </a:solidFill>
                <a:latin typeface="Calibri" panose="020F0502020204030204" pitchFamily="34" charset="0"/>
                <a:cs typeface="Calibri" panose="020F0502020204030204" pitchFamily="34" charset="0"/>
              </a:rPr>
              <a:t>)</a:t>
            </a:r>
          </a:p>
          <a:p>
            <a:pPr marL="800100" lvl="1" indent="-342900">
              <a:spcAft>
                <a:spcPts val="600"/>
              </a:spcAft>
              <a:buFont typeface="Arial" panose="020B0604020202020204" pitchFamily="34" charset="0"/>
              <a:buChar char="•"/>
              <a:defRPr/>
            </a:pPr>
            <a:r>
              <a:rPr lang="en-US" sz="2200" dirty="0">
                <a:solidFill>
                  <a:prstClr val="black"/>
                </a:solidFill>
                <a:latin typeface="Calibri" panose="020F0502020204030204" pitchFamily="34" charset="0"/>
                <a:cs typeface="Calibri" panose="020F0502020204030204" pitchFamily="34" charset="0"/>
              </a:rPr>
              <a:t>Maintain local flexibility</a:t>
            </a:r>
          </a:p>
          <a:p>
            <a:pPr marL="800100" lvl="1" indent="-342900">
              <a:buFont typeface="Arial" panose="020B0604020202020204" pitchFamily="34" charset="0"/>
              <a:buChar char="•"/>
              <a:defRPr/>
            </a:pPr>
            <a:r>
              <a:rPr lang="en-US" sz="2200" dirty="0">
                <a:solidFill>
                  <a:prstClr val="black"/>
                </a:solidFill>
                <a:latin typeface="Calibri" panose="020F0502020204030204" pitchFamily="34" charset="0"/>
                <a:cs typeface="Calibri" panose="020F0502020204030204" pitchFamily="34" charset="0"/>
              </a:rPr>
              <a:t>Coordinate </a:t>
            </a:r>
            <a:r>
              <a:rPr lang="en-US" sz="2200" dirty="0" err="1">
                <a:solidFill>
                  <a:prstClr val="black"/>
                </a:solidFill>
                <a:latin typeface="Calibri" panose="020F0502020204030204" pitchFamily="34" charset="0"/>
                <a:cs typeface="Calibri" panose="020F0502020204030204" pitchFamily="34" charset="0"/>
              </a:rPr>
              <a:t>SGMA</a:t>
            </a:r>
            <a:r>
              <a:rPr lang="en-US" sz="2200" dirty="0">
                <a:solidFill>
                  <a:prstClr val="black"/>
                </a:solidFill>
                <a:latin typeface="Calibri" panose="020F0502020204030204" pitchFamily="34" charset="0"/>
                <a:cs typeface="Calibri" panose="020F0502020204030204" pitchFamily="34" charset="0"/>
              </a:rPr>
              <a:t> management</a:t>
            </a:r>
          </a:p>
          <a:p>
            <a:pPr lvl="1">
              <a:defRPr/>
            </a:pPr>
            <a:r>
              <a:rPr lang="en-US" sz="2200" dirty="0">
                <a:solidFill>
                  <a:prstClr val="black"/>
                </a:solidFill>
                <a:latin typeface="Calibri" panose="020F0502020204030204" pitchFamily="34" charset="0"/>
                <a:cs typeface="Calibri" panose="020F0502020204030204" pitchFamily="34" charset="0"/>
              </a:rPr>
              <a:t>      actions/projects with salt &amp; nitrate</a:t>
            </a:r>
          </a:p>
          <a:p>
            <a:pPr lvl="1">
              <a:spcAft>
                <a:spcPts val="600"/>
              </a:spcAft>
              <a:defRPr/>
            </a:pPr>
            <a:r>
              <a:rPr lang="en-US" sz="2200" dirty="0">
                <a:solidFill>
                  <a:prstClr val="black"/>
                </a:solidFill>
                <a:latin typeface="Calibri" panose="020F0502020204030204" pitchFamily="34" charset="0"/>
                <a:cs typeface="Calibri" panose="020F0502020204030204" pitchFamily="34" charset="0"/>
              </a:rPr>
              <a:t>      management strategies</a:t>
            </a:r>
          </a:p>
          <a:p>
            <a:pPr marL="800100" lvl="1" indent="-342900">
              <a:buFont typeface="Arial" panose="020B0604020202020204" pitchFamily="34" charset="0"/>
              <a:buChar char="•"/>
              <a:defRPr/>
            </a:pPr>
            <a:r>
              <a:rPr lang="en-US" sz="2200" dirty="0">
                <a:solidFill>
                  <a:prstClr val="black"/>
                </a:solidFill>
                <a:latin typeface="Calibri" panose="020F0502020204030204" pitchFamily="34" charset="0"/>
                <a:cs typeface="Calibri" panose="020F0502020204030204" pitchFamily="34" charset="0"/>
              </a:rPr>
              <a:t>Surveillance &amp; </a:t>
            </a:r>
            <a:r>
              <a:rPr lang="en-US" sz="2200" b="1" dirty="0">
                <a:solidFill>
                  <a:schemeClr val="accent6"/>
                </a:solidFill>
                <a:latin typeface="Calibri" panose="020F0502020204030204" pitchFamily="34" charset="0"/>
                <a:cs typeface="Calibri" panose="020F0502020204030204" pitchFamily="34" charset="0"/>
              </a:rPr>
              <a:t>monitoring</a:t>
            </a:r>
            <a:r>
              <a:rPr lang="en-US" sz="2200" b="1" dirty="0">
                <a:solidFill>
                  <a:srgbClr val="00B050"/>
                </a:solidFill>
                <a:latin typeface="Calibri" panose="020F0502020204030204" pitchFamily="34" charset="0"/>
                <a:cs typeface="Calibri" panose="020F0502020204030204" pitchFamily="34" charset="0"/>
              </a:rPr>
              <a:t> </a:t>
            </a:r>
            <a:r>
              <a:rPr lang="en-US" sz="2200" dirty="0">
                <a:solidFill>
                  <a:prstClr val="black"/>
                </a:solidFill>
                <a:latin typeface="Calibri" panose="020F0502020204030204" pitchFamily="34" charset="0"/>
                <a:cs typeface="Calibri" panose="020F0502020204030204" pitchFamily="34" charset="0"/>
              </a:rPr>
              <a:t>program</a:t>
            </a:r>
          </a:p>
          <a:p>
            <a:pPr lvl="1">
              <a:defRPr/>
            </a:pPr>
            <a:r>
              <a:rPr lang="en-US" sz="2200" dirty="0">
                <a:solidFill>
                  <a:prstClr val="black"/>
                </a:solidFill>
                <a:latin typeface="Calibri" panose="020F0502020204030204" pitchFamily="34" charset="0"/>
                <a:cs typeface="Calibri" panose="020F0502020204030204" pitchFamily="34" charset="0"/>
              </a:rPr>
              <a:t>     (CV GW </a:t>
            </a:r>
            <a:r>
              <a:rPr lang="en-US" sz="2200">
                <a:solidFill>
                  <a:prstClr val="black"/>
                </a:solidFill>
                <a:latin typeface="Calibri" panose="020F0502020204030204" pitchFamily="34" charset="0"/>
                <a:cs typeface="Calibri" panose="020F0502020204030204" pitchFamily="34" charset="0"/>
              </a:rPr>
              <a:t>Monitoring Program)</a:t>
            </a:r>
            <a:endParaRPr lang="en-US" sz="2200" dirty="0">
              <a:solidFill>
                <a:prstClr val="black"/>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1737827-F1EE-4859-9376-7AB8EEB91575}"/>
              </a:ext>
            </a:extLst>
          </p:cNvPr>
          <p:cNvPicPr>
            <a:picLocks noChangeAspect="1"/>
          </p:cNvPicPr>
          <p:nvPr/>
        </p:nvPicPr>
        <p:blipFill rotWithShape="1">
          <a:blip r:embed="rId8"/>
          <a:srcRect l="4528" b="1076"/>
          <a:stretch/>
        </p:blipFill>
        <p:spPr>
          <a:xfrm>
            <a:off x="8026907" y="49701"/>
            <a:ext cx="4105409" cy="4869579"/>
          </a:xfrm>
          <a:prstGeom prst="rect">
            <a:avLst/>
          </a:prstGeom>
        </p:spPr>
      </p:pic>
    </p:spTree>
    <p:extLst>
      <p:ext uri="{BB962C8B-B14F-4D97-AF65-F5344CB8AC3E}">
        <p14:creationId xmlns:p14="http://schemas.microsoft.com/office/powerpoint/2010/main" val="237542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ext Box 6"/>
          <p:cNvSpPr txBox="1">
            <a:spLocks noChangeArrowheads="1"/>
          </p:cNvSpPr>
          <p:nvPr/>
        </p:nvSpPr>
        <p:spPr bwMode="auto">
          <a:xfrm>
            <a:off x="4267200" y="5791201"/>
            <a:ext cx="4114800" cy="830997"/>
          </a:xfrm>
          <a:prstGeom prst="rect">
            <a:avLst/>
          </a:prstGeom>
          <a:noFill/>
          <a:ln w="19050">
            <a:noFill/>
            <a:miter lim="800000"/>
            <a:headEnd/>
            <a:tailEnd/>
          </a:ln>
          <a:effectLst/>
          <a:extLst/>
        </p:spPr>
        <p:txBody>
          <a:bodyPr>
            <a:spAutoFit/>
          </a:bodyPr>
          <a:lstStyle/>
          <a:p>
            <a:pPr>
              <a:defRPr/>
            </a:pPr>
            <a:r>
              <a:rPr lang="en-US" altLang="en-US" sz="4800" b="1" dirty="0">
                <a:solidFill>
                  <a:prstClr val="black"/>
                </a:solidFill>
                <a:effectLst>
                  <a:outerShdw blurRad="38100" dist="38100" dir="2700000" algn="tl">
                    <a:srgbClr val="000000"/>
                  </a:outerShdw>
                </a:effectLst>
                <a:latin typeface="Arial" panose="020B0604020202020204" pitchFamily="34" charset="0"/>
              </a:rPr>
              <a:t>Thank You</a:t>
            </a:r>
          </a:p>
        </p:txBody>
      </p:sp>
      <p:pic>
        <p:nvPicPr>
          <p:cNvPr id="3" name="Picture 2"/>
          <p:cNvPicPr>
            <a:picLocks noChangeAspect="1"/>
          </p:cNvPicPr>
          <p:nvPr/>
        </p:nvPicPr>
        <p:blipFill>
          <a:blip r:embed="rId3"/>
          <a:stretch>
            <a:fillRect/>
          </a:stretch>
        </p:blipFill>
        <p:spPr>
          <a:xfrm>
            <a:off x="2209800" y="1181123"/>
            <a:ext cx="7898206" cy="3720011"/>
          </a:xfrm>
          <a:prstGeom prst="rect">
            <a:avLst/>
          </a:prstGeom>
          <a:effectLst>
            <a:outerShdw blurRad="419100" dist="152400" sx="102000" sy="102000" algn="ctr" rotWithShape="0">
              <a:srgbClr val="339966">
                <a:alpha val="40000"/>
              </a:srgbClr>
            </a:outerShdw>
            <a:reflection blurRad="6350" stA="50000" endA="300" endPos="38500" dist="50800" dir="5400000" sy="-100000" algn="bl" rotWithShape="0"/>
          </a:effectLst>
          <a:scene3d>
            <a:camera prst="orthographicFront"/>
            <a:lightRig rig="threePt" dir="t"/>
          </a:scene3d>
          <a:sp3d>
            <a:bevelT/>
            <a:bevelB/>
          </a:sp3d>
        </p:spPr>
      </p:pic>
      <p:pic>
        <p:nvPicPr>
          <p:cNvPr id="2" name="Picture 1"/>
          <p:cNvPicPr>
            <a:picLocks noChangeAspect="1"/>
          </p:cNvPicPr>
          <p:nvPr/>
        </p:nvPicPr>
        <p:blipFill>
          <a:blip r:embed="rId4"/>
          <a:stretch>
            <a:fillRect/>
          </a:stretch>
        </p:blipFill>
        <p:spPr>
          <a:xfrm>
            <a:off x="6934200" y="442359"/>
            <a:ext cx="3352800" cy="2315796"/>
          </a:xfrm>
          <a:prstGeom prst="rect">
            <a:avLst/>
          </a:prstGeom>
          <a:effectLst>
            <a:glow rad="228600">
              <a:srgbClr val="92D050">
                <a:alpha val="40000"/>
              </a:srgbClr>
            </a:glow>
          </a:effectLst>
          <a:scene3d>
            <a:camera prst="orthographicFront"/>
            <a:lightRig rig="flat" dir="t"/>
          </a:scene3d>
          <a:sp3d>
            <a:bevelT/>
            <a:bevelB/>
          </a:sp3d>
        </p:spPr>
      </p:pic>
      <p:pic>
        <p:nvPicPr>
          <p:cNvPr id="4" name="Picture 3"/>
          <p:cNvPicPr>
            <a:picLocks noChangeAspect="1"/>
          </p:cNvPicPr>
          <p:nvPr/>
        </p:nvPicPr>
        <p:blipFill>
          <a:blip r:embed="rId5"/>
          <a:stretch>
            <a:fillRect/>
          </a:stretch>
        </p:blipFill>
        <p:spPr>
          <a:xfrm>
            <a:off x="1747778" y="1981200"/>
            <a:ext cx="2519423" cy="3277696"/>
          </a:xfrm>
          <a:prstGeom prst="rect">
            <a:avLst/>
          </a:prstGeom>
          <a:effectLst>
            <a:innerShdw blurRad="63500" dist="50800" dir="8100000">
              <a:prstClr val="black">
                <a:alpha val="50000"/>
              </a:prstClr>
            </a:innerShdw>
            <a:reflection blurRad="6350" stA="50000" endA="300" endPos="38500" dist="50800" dir="5400000" sy="-100000" algn="bl" rotWithShape="0"/>
          </a:effectLst>
          <a:scene3d>
            <a:camera prst="orthographicFront"/>
            <a:lightRig rig="threePt" dir="t"/>
          </a:scene3d>
          <a:sp3d extrusionH="25400" contourW="44450">
            <a:bevelT prst="angle"/>
            <a:bevelB prst="angle"/>
            <a:extrusionClr>
              <a:schemeClr val="bg1">
                <a:lumMod val="65000"/>
                <a:lumOff val="35000"/>
              </a:schemeClr>
            </a:extrusionClr>
            <a:contourClr>
              <a:schemeClr val="bg2"/>
            </a:contourClr>
          </a:sp3d>
        </p:spPr>
      </p:pic>
    </p:spTree>
    <p:extLst>
      <p:ext uri="{BB962C8B-B14F-4D97-AF65-F5344CB8AC3E}">
        <p14:creationId xmlns:p14="http://schemas.microsoft.com/office/powerpoint/2010/main" val="192962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06" y="-129301"/>
            <a:ext cx="11157171" cy="856318"/>
          </a:xfrm>
        </p:spPr>
        <p:txBody>
          <a:bodyPr/>
          <a:lstStyle/>
          <a:p>
            <a:r>
              <a:rPr lang="en-US" sz="3200" b="1" dirty="0" err="1">
                <a:solidFill>
                  <a:srgbClr val="000099"/>
                </a:solidFill>
                <a:latin typeface="Calibri" panose="020F0502020204030204" pitchFamily="34" charset="0"/>
                <a:cs typeface="Calibri" panose="020F0502020204030204" pitchFamily="34" charset="0"/>
              </a:rPr>
              <a:t>SGMA</a:t>
            </a:r>
            <a:r>
              <a:rPr lang="en-US" sz="3200" b="1" dirty="0">
                <a:solidFill>
                  <a:srgbClr val="000099"/>
                </a:solidFill>
                <a:latin typeface="Calibri" panose="020F0502020204030204" pitchFamily="34" charset="0"/>
                <a:cs typeface="Calibri" panose="020F0502020204030204" pitchFamily="34" charset="0"/>
              </a:rPr>
              <a:t> and Other Technical, Policy, &amp; Regulatory Considerations </a:t>
            </a:r>
          </a:p>
        </p:txBody>
      </p:sp>
      <p:sp>
        <p:nvSpPr>
          <p:cNvPr id="5" name="Date Placeholder 4"/>
          <p:cNvSpPr>
            <a:spLocks noGrp="1"/>
          </p:cNvSpPr>
          <p:nvPr>
            <p:ph type="dt" sz="half" idx="14"/>
          </p:nvPr>
        </p:nvSpPr>
        <p:spPr/>
        <p:txBody>
          <a:bodyPr/>
          <a:lstStyle/>
          <a:p>
            <a:pPr>
              <a:defRPr/>
            </a:pPr>
            <a:fld id="{20D25B2F-EDA5-49FA-8011-26879614E68B}" type="datetime1">
              <a:rPr lang="en-US">
                <a:latin typeface="Arial" panose="020B0604020202020204"/>
              </a:rPr>
              <a:pPr>
                <a:defRPr/>
              </a:pPr>
              <a:t>6/12/2018</a:t>
            </a:fld>
            <a:endParaRPr lang="en-US" dirty="0">
              <a:latin typeface="Arial" panose="020B0604020202020204"/>
            </a:endParaRPr>
          </a:p>
        </p:txBody>
      </p:sp>
      <p:sp>
        <p:nvSpPr>
          <p:cNvPr id="6" name="Slide Number Placeholder 5"/>
          <p:cNvSpPr>
            <a:spLocks noGrp="1"/>
          </p:cNvSpPr>
          <p:nvPr>
            <p:ph type="sldNum" sz="quarter" idx="15"/>
          </p:nvPr>
        </p:nvSpPr>
        <p:spPr/>
        <p:txBody>
          <a:bodyPr/>
          <a:lstStyle/>
          <a:p>
            <a:pPr>
              <a:defRPr/>
            </a:pPr>
            <a:fld id="{F7AD01B6-12E7-48A0-9CA7-A0D85F537AD8}" type="slidenum">
              <a:rPr lang="en-US">
                <a:solidFill>
                  <a:prstClr val="white">
                    <a:lumMod val="65000"/>
                  </a:prstClr>
                </a:solidFill>
                <a:latin typeface="Arial" panose="020B0604020202020204"/>
              </a:rPr>
              <a:pPr>
                <a:defRPr/>
              </a:pPr>
              <a:t>2</a:t>
            </a:fld>
            <a:endParaRPr lang="en-US" dirty="0">
              <a:solidFill>
                <a:prstClr val="white">
                  <a:lumMod val="65000"/>
                </a:prstClr>
              </a:solidFill>
              <a:latin typeface="Arial" panose="020B0604020202020204"/>
            </a:endParaRPr>
          </a:p>
        </p:txBody>
      </p:sp>
      <p:pic>
        <p:nvPicPr>
          <p:cNvPr id="8" name="Picture 7"/>
          <p:cNvPicPr/>
          <p:nvPr/>
        </p:nvPicPr>
        <p:blipFill>
          <a:blip r:embed="rId2"/>
          <a:stretch>
            <a:fillRect/>
          </a:stretch>
        </p:blipFill>
        <p:spPr>
          <a:xfrm>
            <a:off x="6660845" y="1087291"/>
            <a:ext cx="4384842" cy="5559992"/>
          </a:xfrm>
          <a:prstGeom prst="rect">
            <a:avLst/>
          </a:prstGeom>
        </p:spPr>
      </p:pic>
      <p:sp>
        <p:nvSpPr>
          <p:cNvPr id="9" name="Content Placeholder 2">
            <a:extLst>
              <a:ext uri="{FF2B5EF4-FFF2-40B4-BE49-F238E27FC236}">
                <a16:creationId xmlns:a16="http://schemas.microsoft.com/office/drawing/2014/main" id="{BF8FD851-7C1B-492B-8BD9-6D6E49945620}"/>
              </a:ext>
            </a:extLst>
          </p:cNvPr>
          <p:cNvSpPr>
            <a:spLocks noGrp="1"/>
          </p:cNvSpPr>
          <p:nvPr>
            <p:ph idx="1"/>
          </p:nvPr>
        </p:nvSpPr>
        <p:spPr>
          <a:xfrm>
            <a:off x="467906" y="1087291"/>
            <a:ext cx="10723035" cy="4343400"/>
          </a:xfrm>
        </p:spPr>
        <p:txBody>
          <a:bodyPr>
            <a:normAutofit/>
          </a:bodyPr>
          <a:lstStyle/>
          <a:p>
            <a:pPr>
              <a:spcBef>
                <a:spcPts val="0"/>
              </a:spcBef>
              <a:buClrTx/>
              <a:defRPr/>
            </a:pPr>
            <a:r>
              <a:rPr lang="en-US" sz="2800" dirty="0">
                <a:solidFill>
                  <a:schemeClr val="tx1"/>
                </a:solidFill>
                <a:latin typeface="Calibri" panose="020F0502020204030204" pitchFamily="34" charset="0"/>
                <a:ea typeface="ＭＳ Ｐゴシック" charset="-128"/>
                <a:cs typeface="Calibri" panose="020F0502020204030204" pitchFamily="34" charset="0"/>
              </a:rPr>
              <a:t>Central Valley Ambient </a:t>
            </a:r>
          </a:p>
          <a:p>
            <a:pPr marL="0" indent="0">
              <a:spcBef>
                <a:spcPts val="0"/>
              </a:spcBef>
              <a:buClrTx/>
              <a:buNone/>
              <a:defRPr/>
            </a:pPr>
            <a:r>
              <a:rPr lang="en-US" sz="2800" dirty="0">
                <a:solidFill>
                  <a:schemeClr val="tx1"/>
                </a:solidFill>
                <a:latin typeface="Calibri" panose="020F0502020204030204" pitchFamily="34" charset="0"/>
                <a:ea typeface="ＭＳ Ｐゴシック" charset="-128"/>
                <a:cs typeface="Calibri" panose="020F0502020204030204" pitchFamily="34" charset="0"/>
              </a:rPr>
              <a:t>    Groundwater Quality Conditions</a:t>
            </a:r>
          </a:p>
          <a:p>
            <a:pPr lvl="1">
              <a:spcBef>
                <a:spcPts val="0"/>
              </a:spcBef>
              <a:spcAft>
                <a:spcPts val="1200"/>
              </a:spcAft>
              <a:buClrTx/>
              <a:buFont typeface="Wingdings" panose="05000000000000000000" pitchFamily="2" charset="2"/>
              <a:buChar char="§"/>
              <a:defRPr/>
            </a:pPr>
            <a:r>
              <a:rPr lang="en-US" sz="2400" dirty="0">
                <a:solidFill>
                  <a:schemeClr val="tx1"/>
                </a:solidFill>
                <a:latin typeface="Calibri" panose="020F0502020204030204" pitchFamily="34" charset="0"/>
                <a:ea typeface="ＭＳ Ｐゴシック" charset="-128"/>
                <a:cs typeface="Calibri" panose="020F0502020204030204" pitchFamily="34" charset="0"/>
              </a:rPr>
              <a:t>Nitrate and Salt</a:t>
            </a:r>
          </a:p>
          <a:p>
            <a:pPr>
              <a:spcBef>
                <a:spcPts val="0"/>
              </a:spcBef>
              <a:spcAft>
                <a:spcPts val="600"/>
              </a:spcAft>
              <a:buClrTx/>
              <a:defRPr/>
            </a:pPr>
            <a:r>
              <a:rPr lang="en-US" sz="2800" dirty="0">
                <a:solidFill>
                  <a:schemeClr val="tx1"/>
                </a:solidFill>
                <a:latin typeface="Calibri" panose="020F0502020204030204" pitchFamily="34" charset="0"/>
                <a:ea typeface="ＭＳ Ｐゴシック" charset="-128"/>
                <a:cs typeface="Calibri" panose="020F0502020204030204" pitchFamily="34" charset="0"/>
              </a:rPr>
              <a:t>SNMP Archetype Study </a:t>
            </a:r>
          </a:p>
          <a:p>
            <a:pPr lvl="1">
              <a:spcBef>
                <a:spcPts val="0"/>
              </a:spcBef>
              <a:spcAft>
                <a:spcPts val="600"/>
              </a:spcAft>
              <a:buClrTx/>
              <a:buFont typeface="Wingdings" panose="05000000000000000000" pitchFamily="2" charset="2"/>
              <a:buChar char="§"/>
              <a:defRPr/>
            </a:pPr>
            <a:r>
              <a:rPr lang="en-US" sz="2400" dirty="0">
                <a:solidFill>
                  <a:schemeClr val="tx1"/>
                </a:solidFill>
                <a:latin typeface="Calibri" panose="020F0502020204030204" pitchFamily="34" charset="0"/>
                <a:ea typeface="ＭＳ Ｐゴシック" charset="-128"/>
                <a:cs typeface="Calibri" panose="020F0502020204030204" pitchFamily="34" charset="0"/>
              </a:rPr>
              <a:t>Evaluate Management Approaches</a:t>
            </a:r>
          </a:p>
          <a:p>
            <a:pPr lvl="1">
              <a:spcBef>
                <a:spcPts val="0"/>
              </a:spcBef>
              <a:spcAft>
                <a:spcPts val="600"/>
              </a:spcAft>
              <a:buClrTx/>
              <a:buFont typeface="Wingdings" panose="05000000000000000000" pitchFamily="2" charset="2"/>
              <a:buChar char="§"/>
              <a:defRPr/>
            </a:pPr>
            <a:r>
              <a:rPr lang="en-US" sz="2400" dirty="0">
                <a:solidFill>
                  <a:schemeClr val="tx1"/>
                </a:solidFill>
                <a:latin typeface="Calibri" panose="020F0502020204030204" pitchFamily="34" charset="0"/>
                <a:ea typeface="ＭＳ Ｐゴシック" charset="-128"/>
                <a:cs typeface="Calibri" panose="020F0502020204030204" pitchFamily="34" charset="0"/>
              </a:rPr>
              <a:t>Benefits and Limitations </a:t>
            </a:r>
          </a:p>
          <a:p>
            <a:pPr>
              <a:spcBef>
                <a:spcPts val="0"/>
              </a:spcBef>
              <a:spcAft>
                <a:spcPts val="600"/>
              </a:spcAft>
              <a:buClrTx/>
              <a:defRPr/>
            </a:pPr>
            <a:r>
              <a:rPr lang="en-US" sz="2800" dirty="0" err="1">
                <a:solidFill>
                  <a:schemeClr val="tx1"/>
                </a:solidFill>
                <a:latin typeface="Calibri" panose="020F0502020204030204" pitchFamily="34" charset="0"/>
                <a:ea typeface="ＭＳ Ｐゴシック" charset="-128"/>
                <a:cs typeface="Calibri" panose="020F0502020204030204" pitchFamily="34" charset="0"/>
              </a:rPr>
              <a:t>CDFA</a:t>
            </a:r>
            <a:r>
              <a:rPr lang="en-US" sz="2800" dirty="0">
                <a:solidFill>
                  <a:schemeClr val="tx1"/>
                </a:solidFill>
                <a:latin typeface="Calibri" panose="020F0502020204030204" pitchFamily="34" charset="0"/>
                <a:ea typeface="ＭＳ Ｐゴシック" charset="-128"/>
                <a:cs typeface="Calibri" panose="020F0502020204030204" pitchFamily="34" charset="0"/>
              </a:rPr>
              <a:t> Recharge Project Findings</a:t>
            </a:r>
          </a:p>
          <a:p>
            <a:pPr>
              <a:spcBef>
                <a:spcPts val="0"/>
              </a:spcBef>
              <a:spcAft>
                <a:spcPts val="600"/>
              </a:spcAft>
              <a:buClrTx/>
              <a:defRPr/>
            </a:pPr>
            <a:r>
              <a:rPr lang="en-US" sz="2800" dirty="0" err="1">
                <a:solidFill>
                  <a:schemeClr val="tx1"/>
                </a:solidFill>
                <a:latin typeface="Calibri" panose="020F0502020204030204" pitchFamily="34" charset="0"/>
                <a:ea typeface="ＭＳ Ｐゴシック" charset="-128"/>
                <a:cs typeface="Calibri" panose="020F0502020204030204" pitchFamily="34" charset="0"/>
              </a:rPr>
              <a:t>SGMA</a:t>
            </a:r>
            <a:r>
              <a:rPr lang="en-US" sz="2800" dirty="0">
                <a:solidFill>
                  <a:schemeClr val="tx1"/>
                </a:solidFill>
                <a:latin typeface="Calibri" panose="020F0502020204030204" pitchFamily="34" charset="0"/>
                <a:ea typeface="ＭＳ Ｐゴシック" charset="-128"/>
                <a:cs typeface="Calibri" panose="020F0502020204030204" pitchFamily="34" charset="0"/>
              </a:rPr>
              <a:t> Synergies with Other Programs</a:t>
            </a:r>
          </a:p>
        </p:txBody>
      </p:sp>
    </p:spTree>
    <p:extLst>
      <p:ext uri="{BB962C8B-B14F-4D97-AF65-F5344CB8AC3E}">
        <p14:creationId xmlns:p14="http://schemas.microsoft.com/office/powerpoint/2010/main" val="268541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0BB6-355D-497D-A076-8226DD679FC1}"/>
              </a:ext>
            </a:extLst>
          </p:cNvPr>
          <p:cNvSpPr>
            <a:spLocks noGrp="1"/>
          </p:cNvSpPr>
          <p:nvPr>
            <p:ph type="title"/>
          </p:nvPr>
        </p:nvSpPr>
        <p:spPr>
          <a:xfrm>
            <a:off x="161549" y="0"/>
            <a:ext cx="6185247" cy="1274639"/>
          </a:xfrm>
        </p:spPr>
        <p:txBody>
          <a:bodyPr>
            <a:normAutofit fontScale="90000"/>
          </a:bodyPr>
          <a:lstStyle/>
          <a:p>
            <a:r>
              <a:rPr lang="en-US" b="1" dirty="0">
                <a:solidFill>
                  <a:srgbClr val="000099"/>
                </a:solidFill>
                <a:latin typeface="Calibri" panose="020F0502020204030204" pitchFamily="34" charset="0"/>
                <a:cs typeface="Calibri" panose="020F0502020204030204" pitchFamily="34" charset="0"/>
              </a:rPr>
              <a:t>Depth to Bottom </a:t>
            </a:r>
            <a:br>
              <a:rPr lang="en-US" b="1" dirty="0">
                <a:solidFill>
                  <a:srgbClr val="000099"/>
                </a:solidFill>
                <a:latin typeface="Calibri" panose="020F0502020204030204" pitchFamily="34" charset="0"/>
                <a:cs typeface="Calibri" panose="020F0502020204030204" pitchFamily="34" charset="0"/>
              </a:rPr>
            </a:br>
            <a:r>
              <a:rPr lang="en-US" b="1" dirty="0">
                <a:solidFill>
                  <a:srgbClr val="000099"/>
                </a:solidFill>
                <a:latin typeface="Calibri" panose="020F0502020204030204" pitchFamily="34" charset="0"/>
                <a:cs typeface="Calibri" panose="020F0502020204030204" pitchFamily="34" charset="0"/>
              </a:rPr>
              <a:t>of Upper Groundwater Zone</a:t>
            </a:r>
          </a:p>
        </p:txBody>
      </p:sp>
      <p:pic>
        <p:nvPicPr>
          <p:cNvPr id="4" name="Content Placeholder 3">
            <a:extLst>
              <a:ext uri="{FF2B5EF4-FFF2-40B4-BE49-F238E27FC236}">
                <a16:creationId xmlns:a16="http://schemas.microsoft.com/office/drawing/2014/main" id="{0E1285BD-0EFA-4DE8-976F-68A326595524}"/>
              </a:ext>
            </a:extLst>
          </p:cNvPr>
          <p:cNvPicPr>
            <a:picLocks noGrp="1" noChangeAspect="1"/>
          </p:cNvPicPr>
          <p:nvPr>
            <p:ph idx="1"/>
          </p:nvPr>
        </p:nvPicPr>
        <p:blipFill>
          <a:blip r:embed="rId2"/>
          <a:stretch>
            <a:fillRect/>
          </a:stretch>
        </p:blipFill>
        <p:spPr>
          <a:xfrm>
            <a:off x="6703049" y="54665"/>
            <a:ext cx="5409438" cy="6748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7">
            <a:extLst>
              <a:ext uri="{FF2B5EF4-FFF2-40B4-BE49-F238E27FC236}">
                <a16:creationId xmlns:a16="http://schemas.microsoft.com/office/drawing/2014/main" id="{2552B482-3A44-48BA-B91E-E70C0D289632}"/>
              </a:ext>
            </a:extLst>
          </p:cNvPr>
          <p:cNvPicPr>
            <a:picLocks noChangeAspect="1"/>
          </p:cNvPicPr>
          <p:nvPr/>
        </p:nvPicPr>
        <p:blipFill>
          <a:blip r:embed="rId3"/>
          <a:stretch>
            <a:fillRect/>
          </a:stretch>
        </p:blipFill>
        <p:spPr>
          <a:xfrm>
            <a:off x="445997" y="3058333"/>
            <a:ext cx="5544546" cy="3693355"/>
          </a:xfrm>
          <a:prstGeom prst="rect">
            <a:avLst/>
          </a:prstGeom>
        </p:spPr>
      </p:pic>
      <p:sp>
        <p:nvSpPr>
          <p:cNvPr id="6" name="TextBox 5">
            <a:extLst>
              <a:ext uri="{FF2B5EF4-FFF2-40B4-BE49-F238E27FC236}">
                <a16:creationId xmlns:a16="http://schemas.microsoft.com/office/drawing/2014/main" id="{C0444133-941C-46C5-A5EC-2DF61B5B3542}"/>
              </a:ext>
            </a:extLst>
          </p:cNvPr>
          <p:cNvSpPr txBox="1"/>
          <p:nvPr/>
        </p:nvSpPr>
        <p:spPr>
          <a:xfrm>
            <a:off x="412357" y="1274639"/>
            <a:ext cx="4894802"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t>Variable across Central Valley; </a:t>
            </a:r>
          </a:p>
          <a:p>
            <a:r>
              <a:rPr lang="en-US" sz="2800" dirty="0"/>
              <a:t>    1 sq. mile interpretation</a:t>
            </a:r>
          </a:p>
          <a:p>
            <a:pPr marL="285750" indent="-285750">
              <a:buFont typeface="Arial" panose="020B0604020202020204" pitchFamily="34" charset="0"/>
              <a:buChar char="•"/>
            </a:pPr>
            <a:r>
              <a:rPr lang="en-US" sz="2800" dirty="0"/>
              <a:t>Numerous datasets; focus on</a:t>
            </a:r>
          </a:p>
          <a:p>
            <a:r>
              <a:rPr lang="en-US" sz="2800" dirty="0"/>
              <a:t>   domestic well depths </a:t>
            </a:r>
          </a:p>
        </p:txBody>
      </p:sp>
      <p:sp>
        <p:nvSpPr>
          <p:cNvPr id="11" name="TextBox 10">
            <a:extLst>
              <a:ext uri="{FF2B5EF4-FFF2-40B4-BE49-F238E27FC236}">
                <a16:creationId xmlns:a16="http://schemas.microsoft.com/office/drawing/2014/main" id="{C5CF4F64-0EE7-4516-854A-29A42A3AF1EB}"/>
              </a:ext>
            </a:extLst>
          </p:cNvPr>
          <p:cNvSpPr txBox="1"/>
          <p:nvPr/>
        </p:nvSpPr>
        <p:spPr>
          <a:xfrm>
            <a:off x="9514390" y="2689001"/>
            <a:ext cx="1702710" cy="523220"/>
          </a:xfrm>
          <a:prstGeom prst="rect">
            <a:avLst/>
          </a:prstGeom>
          <a:noFill/>
        </p:spPr>
        <p:txBody>
          <a:bodyPr wrap="none" rtlCol="0">
            <a:spAutoFit/>
          </a:bodyPr>
          <a:lstStyle/>
          <a:p>
            <a:r>
              <a:rPr lang="en-US" sz="2800" b="1" dirty="0"/>
              <a:t>161-320 ft</a:t>
            </a:r>
          </a:p>
        </p:txBody>
      </p:sp>
      <p:cxnSp>
        <p:nvCxnSpPr>
          <p:cNvPr id="14" name="Straight Arrow Connector 13">
            <a:extLst>
              <a:ext uri="{FF2B5EF4-FFF2-40B4-BE49-F238E27FC236}">
                <a16:creationId xmlns:a16="http://schemas.microsoft.com/office/drawing/2014/main" id="{49FBAF7F-A6E4-4FF5-8DF5-363BE76C7712}"/>
              </a:ext>
            </a:extLst>
          </p:cNvPr>
          <p:cNvCxnSpPr>
            <a:cxnSpLocks/>
            <a:stCxn id="11" idx="1"/>
          </p:cNvCxnSpPr>
          <p:nvPr/>
        </p:nvCxnSpPr>
        <p:spPr>
          <a:xfrm flipH="1">
            <a:off x="8806070" y="2950611"/>
            <a:ext cx="708320" cy="1077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05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6C9A02-0C1F-4C59-A005-1340219B8A5F}"/>
              </a:ext>
            </a:extLst>
          </p:cNvPr>
          <p:cNvPicPr>
            <a:picLocks noChangeAspect="1"/>
          </p:cNvPicPr>
          <p:nvPr/>
        </p:nvPicPr>
        <p:blipFill>
          <a:blip r:embed="rId2"/>
          <a:stretch>
            <a:fillRect/>
          </a:stretch>
        </p:blipFill>
        <p:spPr>
          <a:xfrm>
            <a:off x="1524000" y="0"/>
            <a:ext cx="5054204" cy="6858002"/>
          </a:xfrm>
          <a:prstGeom prst="rect">
            <a:avLst/>
          </a:prstGeom>
        </p:spPr>
      </p:pic>
      <p:sp>
        <p:nvSpPr>
          <p:cNvPr id="4" name="TextBox 3">
            <a:extLst>
              <a:ext uri="{FF2B5EF4-FFF2-40B4-BE49-F238E27FC236}">
                <a16:creationId xmlns:a16="http://schemas.microsoft.com/office/drawing/2014/main" id="{DFBFC851-8B52-4296-9F28-2516C08E3837}"/>
              </a:ext>
            </a:extLst>
          </p:cNvPr>
          <p:cNvSpPr txBox="1"/>
          <p:nvPr/>
        </p:nvSpPr>
        <p:spPr>
          <a:xfrm>
            <a:off x="3657600" y="2362201"/>
            <a:ext cx="2185214" cy="830997"/>
          </a:xfrm>
          <a:prstGeom prst="rect">
            <a:avLst/>
          </a:prstGeom>
          <a:noFill/>
        </p:spPr>
        <p:txBody>
          <a:bodyPr wrap="none" rtlCol="0">
            <a:spAutoFit/>
          </a:bodyPr>
          <a:lstStyle/>
          <a:p>
            <a:pPr>
              <a:defRPr/>
            </a:pPr>
            <a:r>
              <a:rPr lang="en-US" sz="2400" b="1" dirty="0">
                <a:solidFill>
                  <a:prstClr val="black"/>
                </a:solidFill>
                <a:latin typeface="Arial" panose="020B0604020202020204"/>
              </a:rPr>
              <a:t>UPPER ZONE</a:t>
            </a:r>
          </a:p>
          <a:p>
            <a:pPr>
              <a:defRPr/>
            </a:pPr>
            <a:r>
              <a:rPr lang="en-US" sz="2400" b="1" dirty="0">
                <a:solidFill>
                  <a:prstClr val="black"/>
                </a:solidFill>
                <a:latin typeface="Arial" panose="020B0604020202020204"/>
              </a:rPr>
              <a:t> NITRATE</a:t>
            </a:r>
          </a:p>
        </p:txBody>
      </p:sp>
      <p:pic>
        <p:nvPicPr>
          <p:cNvPr id="5" name="Picture 4">
            <a:extLst>
              <a:ext uri="{FF2B5EF4-FFF2-40B4-BE49-F238E27FC236}">
                <a16:creationId xmlns:a16="http://schemas.microsoft.com/office/drawing/2014/main" id="{E45DC5FA-0704-45ED-9A9A-BFCA2019695D}"/>
              </a:ext>
            </a:extLst>
          </p:cNvPr>
          <p:cNvPicPr>
            <a:picLocks noChangeAspect="1"/>
          </p:cNvPicPr>
          <p:nvPr/>
        </p:nvPicPr>
        <p:blipFill>
          <a:blip r:embed="rId3"/>
          <a:stretch>
            <a:fillRect/>
          </a:stretch>
        </p:blipFill>
        <p:spPr>
          <a:xfrm>
            <a:off x="5825588" y="-10810"/>
            <a:ext cx="5235914" cy="6868810"/>
          </a:xfrm>
          <a:prstGeom prst="rect">
            <a:avLst/>
          </a:prstGeom>
        </p:spPr>
      </p:pic>
      <p:sp>
        <p:nvSpPr>
          <p:cNvPr id="7" name="TextBox 6">
            <a:extLst>
              <a:ext uri="{FF2B5EF4-FFF2-40B4-BE49-F238E27FC236}">
                <a16:creationId xmlns:a16="http://schemas.microsoft.com/office/drawing/2014/main" id="{E69FA1FA-18B5-4279-ADC8-948974A1CCA0}"/>
              </a:ext>
            </a:extLst>
          </p:cNvPr>
          <p:cNvSpPr txBox="1"/>
          <p:nvPr/>
        </p:nvSpPr>
        <p:spPr>
          <a:xfrm>
            <a:off x="8482786" y="2362201"/>
            <a:ext cx="2268570" cy="830997"/>
          </a:xfrm>
          <a:prstGeom prst="rect">
            <a:avLst/>
          </a:prstGeom>
          <a:noFill/>
        </p:spPr>
        <p:txBody>
          <a:bodyPr wrap="none" rtlCol="0">
            <a:spAutoFit/>
          </a:bodyPr>
          <a:lstStyle/>
          <a:p>
            <a:pPr>
              <a:defRPr/>
            </a:pPr>
            <a:r>
              <a:rPr lang="en-US" sz="2400" b="1" dirty="0">
                <a:solidFill>
                  <a:prstClr val="black"/>
                </a:solidFill>
                <a:latin typeface="Arial" panose="020B0604020202020204"/>
              </a:rPr>
              <a:t>LOWER ZONE</a:t>
            </a:r>
          </a:p>
          <a:p>
            <a:pPr>
              <a:defRPr/>
            </a:pPr>
            <a:r>
              <a:rPr lang="en-US" sz="2400" b="1" dirty="0">
                <a:solidFill>
                  <a:prstClr val="black"/>
                </a:solidFill>
                <a:latin typeface="Arial" panose="020B0604020202020204"/>
              </a:rPr>
              <a:t> NITRATE</a:t>
            </a:r>
          </a:p>
        </p:txBody>
      </p:sp>
      <p:pic>
        <p:nvPicPr>
          <p:cNvPr id="8" name="Picture 7">
            <a:extLst>
              <a:ext uri="{FF2B5EF4-FFF2-40B4-BE49-F238E27FC236}">
                <a16:creationId xmlns:a16="http://schemas.microsoft.com/office/drawing/2014/main" id="{27D6C74C-F6CC-4565-8B46-28239F89F8DA}"/>
              </a:ext>
            </a:extLst>
          </p:cNvPr>
          <p:cNvPicPr>
            <a:picLocks noChangeAspect="1"/>
          </p:cNvPicPr>
          <p:nvPr/>
        </p:nvPicPr>
        <p:blipFill>
          <a:blip r:embed="rId4"/>
          <a:stretch>
            <a:fillRect/>
          </a:stretch>
        </p:blipFill>
        <p:spPr>
          <a:xfrm>
            <a:off x="3886201" y="0"/>
            <a:ext cx="2017259" cy="2220612"/>
          </a:xfrm>
          <a:prstGeom prst="rect">
            <a:avLst/>
          </a:prstGeom>
        </p:spPr>
      </p:pic>
      <p:sp>
        <p:nvSpPr>
          <p:cNvPr id="6" name="TextBox 5">
            <a:extLst>
              <a:ext uri="{FF2B5EF4-FFF2-40B4-BE49-F238E27FC236}">
                <a16:creationId xmlns:a16="http://schemas.microsoft.com/office/drawing/2014/main" id="{221C03BD-F513-4094-9C9D-0B26F1A1B1F0}"/>
              </a:ext>
            </a:extLst>
          </p:cNvPr>
          <p:cNvSpPr txBox="1"/>
          <p:nvPr/>
        </p:nvSpPr>
        <p:spPr>
          <a:xfrm>
            <a:off x="2704006" y="1349368"/>
            <a:ext cx="1255472" cy="369332"/>
          </a:xfrm>
          <a:prstGeom prst="rect">
            <a:avLst/>
          </a:prstGeom>
          <a:noFill/>
        </p:spPr>
        <p:txBody>
          <a:bodyPr wrap="none" rtlCol="0">
            <a:spAutoFit/>
          </a:bodyPr>
          <a:lstStyle/>
          <a:p>
            <a:pPr defTabSz="457200"/>
            <a:r>
              <a:rPr lang="en-US" b="1" dirty="0">
                <a:solidFill>
                  <a:prstClr val="black"/>
                </a:solidFill>
                <a:latin typeface="Arial" panose="020B0604020202020204"/>
              </a:rPr>
              <a:t>&lt;2.5 mg/L</a:t>
            </a:r>
          </a:p>
        </p:txBody>
      </p:sp>
      <p:cxnSp>
        <p:nvCxnSpPr>
          <p:cNvPr id="10" name="Straight Arrow Connector 9">
            <a:extLst>
              <a:ext uri="{FF2B5EF4-FFF2-40B4-BE49-F238E27FC236}">
                <a16:creationId xmlns:a16="http://schemas.microsoft.com/office/drawing/2014/main" id="{3BEDC692-EA82-42A9-BE54-29F410B81AAF}"/>
              </a:ext>
            </a:extLst>
          </p:cNvPr>
          <p:cNvCxnSpPr>
            <a:cxnSpLocks/>
          </p:cNvCxnSpPr>
          <p:nvPr/>
        </p:nvCxnSpPr>
        <p:spPr>
          <a:xfrm flipH="1">
            <a:off x="2440051" y="1718701"/>
            <a:ext cx="647171" cy="420917"/>
          </a:xfrm>
          <a:prstGeom prst="straightConnector1">
            <a:avLst/>
          </a:prstGeom>
          <a:ln w="635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521265C-8EA2-452F-A7C4-F39A6783CAD9}"/>
              </a:ext>
            </a:extLst>
          </p:cNvPr>
          <p:cNvSpPr txBox="1"/>
          <p:nvPr/>
        </p:nvSpPr>
        <p:spPr>
          <a:xfrm>
            <a:off x="4614333" y="3954954"/>
            <a:ext cx="1056700" cy="369332"/>
          </a:xfrm>
          <a:prstGeom prst="rect">
            <a:avLst/>
          </a:prstGeom>
          <a:noFill/>
        </p:spPr>
        <p:txBody>
          <a:bodyPr wrap="none" rtlCol="0">
            <a:spAutoFit/>
          </a:bodyPr>
          <a:lstStyle/>
          <a:p>
            <a:pPr defTabSz="457200"/>
            <a:r>
              <a:rPr lang="en-US" b="1" dirty="0">
                <a:solidFill>
                  <a:prstClr val="black"/>
                </a:solidFill>
                <a:latin typeface="Arial" panose="020B0604020202020204"/>
              </a:rPr>
              <a:t>10 mg/L</a:t>
            </a:r>
          </a:p>
        </p:txBody>
      </p:sp>
      <p:cxnSp>
        <p:nvCxnSpPr>
          <p:cNvPr id="15" name="Straight Arrow Connector 14">
            <a:extLst>
              <a:ext uri="{FF2B5EF4-FFF2-40B4-BE49-F238E27FC236}">
                <a16:creationId xmlns:a16="http://schemas.microsoft.com/office/drawing/2014/main" id="{4E03FF9C-B8D1-4991-AD50-29BCD9B1F5FF}"/>
              </a:ext>
            </a:extLst>
          </p:cNvPr>
          <p:cNvCxnSpPr>
            <a:cxnSpLocks/>
          </p:cNvCxnSpPr>
          <p:nvPr/>
        </p:nvCxnSpPr>
        <p:spPr>
          <a:xfrm flipH="1">
            <a:off x="4495513" y="4343803"/>
            <a:ext cx="647171" cy="420917"/>
          </a:xfrm>
          <a:prstGeom prst="straightConnector1">
            <a:avLst/>
          </a:prstGeom>
          <a:ln w="635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2065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EE8044-04D6-42CF-95BE-5F3F8416613E}"/>
              </a:ext>
            </a:extLst>
          </p:cNvPr>
          <p:cNvPicPr>
            <a:picLocks noChangeAspect="1"/>
          </p:cNvPicPr>
          <p:nvPr/>
        </p:nvPicPr>
        <p:blipFill rotWithShape="1">
          <a:blip r:embed="rId2"/>
          <a:srcRect l="1741" t="317"/>
          <a:stretch/>
        </p:blipFill>
        <p:spPr>
          <a:xfrm>
            <a:off x="1524000" y="1"/>
            <a:ext cx="4914850" cy="6836229"/>
          </a:xfrm>
          <a:prstGeom prst="rect">
            <a:avLst/>
          </a:prstGeom>
        </p:spPr>
      </p:pic>
      <p:sp>
        <p:nvSpPr>
          <p:cNvPr id="5" name="TextBox 4">
            <a:extLst>
              <a:ext uri="{FF2B5EF4-FFF2-40B4-BE49-F238E27FC236}">
                <a16:creationId xmlns:a16="http://schemas.microsoft.com/office/drawing/2014/main" id="{0F28F029-6135-48B2-ACC8-B0113AF5A10F}"/>
              </a:ext>
            </a:extLst>
          </p:cNvPr>
          <p:cNvSpPr txBox="1"/>
          <p:nvPr/>
        </p:nvSpPr>
        <p:spPr>
          <a:xfrm>
            <a:off x="3541320" y="2317377"/>
            <a:ext cx="2185214" cy="830997"/>
          </a:xfrm>
          <a:prstGeom prst="rect">
            <a:avLst/>
          </a:prstGeom>
          <a:noFill/>
        </p:spPr>
        <p:txBody>
          <a:bodyPr wrap="none" rtlCol="0">
            <a:spAutoFit/>
          </a:bodyPr>
          <a:lstStyle/>
          <a:p>
            <a:pPr>
              <a:defRPr/>
            </a:pPr>
            <a:r>
              <a:rPr lang="en-US" sz="2400" b="1" dirty="0">
                <a:solidFill>
                  <a:prstClr val="black"/>
                </a:solidFill>
                <a:latin typeface="Arial" panose="020B0604020202020204"/>
              </a:rPr>
              <a:t>UPPER ZONE</a:t>
            </a:r>
          </a:p>
          <a:p>
            <a:pPr>
              <a:defRPr/>
            </a:pPr>
            <a:r>
              <a:rPr lang="en-US" sz="2400" b="1" dirty="0">
                <a:solidFill>
                  <a:prstClr val="black"/>
                </a:solidFill>
                <a:latin typeface="Arial" panose="020B0604020202020204"/>
              </a:rPr>
              <a:t> TDS</a:t>
            </a:r>
          </a:p>
        </p:txBody>
      </p:sp>
      <p:pic>
        <p:nvPicPr>
          <p:cNvPr id="6" name="Content Placeholder 5">
            <a:extLst>
              <a:ext uri="{FF2B5EF4-FFF2-40B4-BE49-F238E27FC236}">
                <a16:creationId xmlns:a16="http://schemas.microsoft.com/office/drawing/2014/main" id="{0814019B-45F0-4622-B7FD-D0A2BFF5E897}"/>
              </a:ext>
            </a:extLst>
          </p:cNvPr>
          <p:cNvPicPr>
            <a:picLocks noGrp="1" noChangeAspect="1"/>
          </p:cNvPicPr>
          <p:nvPr>
            <p:ph idx="1"/>
          </p:nvPr>
        </p:nvPicPr>
        <p:blipFill>
          <a:blip r:embed="rId3"/>
          <a:stretch>
            <a:fillRect/>
          </a:stretch>
        </p:blipFill>
        <p:spPr>
          <a:xfrm>
            <a:off x="5711828" y="0"/>
            <a:ext cx="4952999" cy="6829016"/>
          </a:xfrm>
          <a:prstGeom prst="rect">
            <a:avLst/>
          </a:prstGeom>
        </p:spPr>
      </p:pic>
      <p:sp>
        <p:nvSpPr>
          <p:cNvPr id="8" name="TextBox 7">
            <a:extLst>
              <a:ext uri="{FF2B5EF4-FFF2-40B4-BE49-F238E27FC236}">
                <a16:creationId xmlns:a16="http://schemas.microsoft.com/office/drawing/2014/main" id="{D4326C58-9E0F-4602-B4F4-97F1201A5CBB}"/>
              </a:ext>
            </a:extLst>
          </p:cNvPr>
          <p:cNvSpPr txBox="1"/>
          <p:nvPr/>
        </p:nvSpPr>
        <p:spPr>
          <a:xfrm>
            <a:off x="8055763" y="2188030"/>
            <a:ext cx="2268570" cy="830997"/>
          </a:xfrm>
          <a:prstGeom prst="rect">
            <a:avLst/>
          </a:prstGeom>
          <a:noFill/>
        </p:spPr>
        <p:txBody>
          <a:bodyPr wrap="none" rtlCol="0">
            <a:spAutoFit/>
          </a:bodyPr>
          <a:lstStyle/>
          <a:p>
            <a:pPr>
              <a:defRPr/>
            </a:pPr>
            <a:r>
              <a:rPr lang="en-US" sz="2400" b="1" dirty="0">
                <a:solidFill>
                  <a:prstClr val="black"/>
                </a:solidFill>
                <a:latin typeface="Arial" panose="020B0604020202020204"/>
              </a:rPr>
              <a:t>LOWER ZONE</a:t>
            </a:r>
          </a:p>
          <a:p>
            <a:pPr>
              <a:defRPr/>
            </a:pPr>
            <a:r>
              <a:rPr lang="en-US" sz="2400" b="1" dirty="0">
                <a:solidFill>
                  <a:prstClr val="black"/>
                </a:solidFill>
                <a:latin typeface="Arial" panose="020B0604020202020204"/>
              </a:rPr>
              <a:t> TDS</a:t>
            </a:r>
          </a:p>
        </p:txBody>
      </p:sp>
      <p:pic>
        <p:nvPicPr>
          <p:cNvPr id="3" name="Picture 2">
            <a:extLst>
              <a:ext uri="{FF2B5EF4-FFF2-40B4-BE49-F238E27FC236}">
                <a16:creationId xmlns:a16="http://schemas.microsoft.com/office/drawing/2014/main" id="{2DD2BEBF-16AE-46EF-B2F9-D2B4DF1F3B9E}"/>
              </a:ext>
            </a:extLst>
          </p:cNvPr>
          <p:cNvPicPr>
            <a:picLocks noChangeAspect="1"/>
          </p:cNvPicPr>
          <p:nvPr/>
        </p:nvPicPr>
        <p:blipFill>
          <a:blip r:embed="rId4"/>
          <a:stretch>
            <a:fillRect/>
          </a:stretch>
        </p:blipFill>
        <p:spPr>
          <a:xfrm>
            <a:off x="3657424" y="-7213"/>
            <a:ext cx="2069111" cy="2270158"/>
          </a:xfrm>
          <a:prstGeom prst="rect">
            <a:avLst/>
          </a:prstGeom>
        </p:spPr>
      </p:pic>
      <p:sp>
        <p:nvSpPr>
          <p:cNvPr id="7" name="TextBox 6">
            <a:extLst>
              <a:ext uri="{FF2B5EF4-FFF2-40B4-BE49-F238E27FC236}">
                <a16:creationId xmlns:a16="http://schemas.microsoft.com/office/drawing/2014/main" id="{DA008FA8-899A-4BA6-B74B-1D234CB5A6D3}"/>
              </a:ext>
            </a:extLst>
          </p:cNvPr>
          <p:cNvSpPr txBox="1"/>
          <p:nvPr/>
        </p:nvSpPr>
        <p:spPr>
          <a:xfrm>
            <a:off x="2141041" y="519896"/>
            <a:ext cx="1646605" cy="369332"/>
          </a:xfrm>
          <a:prstGeom prst="rect">
            <a:avLst/>
          </a:prstGeom>
          <a:noFill/>
        </p:spPr>
        <p:txBody>
          <a:bodyPr wrap="none" rtlCol="0">
            <a:spAutoFit/>
          </a:bodyPr>
          <a:lstStyle/>
          <a:p>
            <a:pPr defTabSz="457200"/>
            <a:r>
              <a:rPr lang="en-US" b="1" dirty="0">
                <a:solidFill>
                  <a:prstClr val="black"/>
                </a:solidFill>
                <a:latin typeface="Arial" panose="020B0604020202020204"/>
              </a:rPr>
              <a:t>251-500 mg/L</a:t>
            </a:r>
          </a:p>
        </p:txBody>
      </p:sp>
      <p:cxnSp>
        <p:nvCxnSpPr>
          <p:cNvPr id="10" name="Straight Arrow Connector 9">
            <a:extLst>
              <a:ext uri="{FF2B5EF4-FFF2-40B4-BE49-F238E27FC236}">
                <a16:creationId xmlns:a16="http://schemas.microsoft.com/office/drawing/2014/main" id="{81473ECF-1C49-4029-8CDD-21117064F279}"/>
              </a:ext>
            </a:extLst>
          </p:cNvPr>
          <p:cNvCxnSpPr>
            <a:cxnSpLocks/>
          </p:cNvCxnSpPr>
          <p:nvPr/>
        </p:nvCxnSpPr>
        <p:spPr>
          <a:xfrm flipH="1">
            <a:off x="1975187" y="889228"/>
            <a:ext cx="841119" cy="412320"/>
          </a:xfrm>
          <a:prstGeom prst="straightConnector1">
            <a:avLst/>
          </a:prstGeom>
          <a:ln w="508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B04833C-AB57-486E-8368-48A3719FF19C}"/>
              </a:ext>
            </a:extLst>
          </p:cNvPr>
          <p:cNvSpPr txBox="1"/>
          <p:nvPr/>
        </p:nvSpPr>
        <p:spPr>
          <a:xfrm>
            <a:off x="4065222" y="3549268"/>
            <a:ext cx="1511952" cy="369332"/>
          </a:xfrm>
          <a:prstGeom prst="rect">
            <a:avLst/>
          </a:prstGeom>
          <a:noFill/>
        </p:spPr>
        <p:txBody>
          <a:bodyPr wrap="none" rtlCol="0">
            <a:spAutoFit/>
          </a:bodyPr>
          <a:lstStyle/>
          <a:p>
            <a:pPr defTabSz="457200"/>
            <a:r>
              <a:rPr lang="en-US" b="1" dirty="0">
                <a:solidFill>
                  <a:prstClr val="black"/>
                </a:solidFill>
                <a:latin typeface="Arial" panose="020B0604020202020204"/>
              </a:rPr>
              <a:t>&gt;1,000 mg/L</a:t>
            </a:r>
          </a:p>
        </p:txBody>
      </p:sp>
      <p:cxnSp>
        <p:nvCxnSpPr>
          <p:cNvPr id="17" name="Straight Arrow Connector 16">
            <a:extLst>
              <a:ext uri="{FF2B5EF4-FFF2-40B4-BE49-F238E27FC236}">
                <a16:creationId xmlns:a16="http://schemas.microsoft.com/office/drawing/2014/main" id="{5760E228-E437-489A-A8DA-E4EF6830D74F}"/>
              </a:ext>
            </a:extLst>
          </p:cNvPr>
          <p:cNvCxnSpPr>
            <a:cxnSpLocks/>
          </p:cNvCxnSpPr>
          <p:nvPr/>
        </p:nvCxnSpPr>
        <p:spPr>
          <a:xfrm flipH="1">
            <a:off x="3787646" y="3897106"/>
            <a:ext cx="716623" cy="934538"/>
          </a:xfrm>
          <a:prstGeom prst="straightConnector1">
            <a:avLst/>
          </a:prstGeom>
          <a:ln w="508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27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955975" y="583887"/>
            <a:ext cx="8042276" cy="1336956"/>
          </a:xfrm>
        </p:spPr>
        <p:txBody>
          <a:bodyPr/>
          <a:lstStyle/>
          <a:p>
            <a:br>
              <a:rPr lang="en-US" sz="2250" dirty="0"/>
            </a:br>
            <a:r>
              <a:rPr lang="en-US" sz="2250" dirty="0"/>
              <a:t>e</a:t>
            </a:r>
          </a:p>
        </p:txBody>
      </p:sp>
      <p:sp>
        <p:nvSpPr>
          <p:cNvPr id="6" name="Slide Number Placeholder 5"/>
          <p:cNvSpPr>
            <a:spLocks noGrp="1"/>
          </p:cNvSpPr>
          <p:nvPr>
            <p:ph type="sldNum" sz="quarter" idx="12"/>
          </p:nvPr>
        </p:nvSpPr>
        <p:spPr/>
        <p:txBody>
          <a:bodyPr/>
          <a:lstStyle/>
          <a:p>
            <a:pPr>
              <a:defRPr/>
            </a:pPr>
            <a:fld id="{F7AD01B6-12E7-48A0-9CA7-A0D85F537AD8}" type="slidenum">
              <a:rPr lang="en-US">
                <a:solidFill>
                  <a:prstClr val="white"/>
                </a:solidFill>
                <a:latin typeface="Arial" panose="020B0604020202020204"/>
              </a:rPr>
              <a:pPr>
                <a:defRPr/>
              </a:pPr>
              <a:t>6</a:t>
            </a:fld>
            <a:endParaRPr lang="en-US" dirty="0">
              <a:solidFill>
                <a:prstClr val="white"/>
              </a:solidFill>
              <a:latin typeface="Arial" panose="020B0604020202020204"/>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42" y="1771651"/>
            <a:ext cx="2962625" cy="38339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4350" y="931997"/>
            <a:ext cx="4629150" cy="3171825"/>
          </a:xfrm>
          <a:prstGeom prst="rect">
            <a:avLst/>
          </a:prstGeom>
        </p:spPr>
      </p:pic>
      <p:sp>
        <p:nvSpPr>
          <p:cNvPr id="11" name="Rectangle 10"/>
          <p:cNvSpPr/>
          <p:nvPr/>
        </p:nvSpPr>
        <p:spPr>
          <a:xfrm>
            <a:off x="2665065" y="3886201"/>
            <a:ext cx="1202086" cy="1014413"/>
          </a:xfrm>
          <a:prstGeom prst="rect">
            <a:avLst/>
          </a:prstGeom>
          <a:ln w="539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Arial" panose="020B0604020202020204"/>
            </a:endParaRPr>
          </a:p>
        </p:txBody>
      </p:sp>
      <p:sp>
        <p:nvSpPr>
          <p:cNvPr id="14" name="Rectangle 13"/>
          <p:cNvSpPr/>
          <p:nvPr/>
        </p:nvSpPr>
        <p:spPr>
          <a:xfrm>
            <a:off x="6488893" y="1654492"/>
            <a:ext cx="1202086" cy="1088708"/>
          </a:xfrm>
          <a:prstGeom prst="rect">
            <a:avLst/>
          </a:prstGeom>
          <a:ln w="539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Arial" panose="020B0604020202020204"/>
            </a:endParaRPr>
          </a:p>
        </p:txBody>
      </p:sp>
      <p:cxnSp>
        <p:nvCxnSpPr>
          <p:cNvPr id="16" name="Straight Arrow Connector 15"/>
          <p:cNvCxnSpPr>
            <a:stCxn id="11" idx="3"/>
          </p:cNvCxnSpPr>
          <p:nvPr/>
        </p:nvCxnSpPr>
        <p:spPr>
          <a:xfrm flipV="1">
            <a:off x="3867150" y="3371851"/>
            <a:ext cx="1257300" cy="1021556"/>
          </a:xfrm>
          <a:prstGeom prst="straightConnector1">
            <a:avLst/>
          </a:prstGeom>
          <a:ln w="53975">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23" name="TextBox 22"/>
          <p:cNvSpPr txBox="1"/>
          <p:nvPr/>
        </p:nvSpPr>
        <p:spPr>
          <a:xfrm>
            <a:off x="4724400" y="6172523"/>
            <a:ext cx="4399742" cy="600164"/>
          </a:xfrm>
          <a:prstGeom prst="rect">
            <a:avLst/>
          </a:prstGeom>
          <a:solidFill>
            <a:schemeClr val="bg1"/>
          </a:solidFill>
        </p:spPr>
        <p:txBody>
          <a:bodyPr wrap="square" rtlCol="0">
            <a:spAutoFit/>
          </a:bodyPr>
          <a:lstStyle/>
          <a:p>
            <a:pPr>
              <a:defRPr/>
            </a:pPr>
            <a:r>
              <a:rPr lang="en-US" sz="1650" dirty="0">
                <a:solidFill>
                  <a:prstClr val="black"/>
                </a:solidFill>
                <a:latin typeface="Arial" panose="020B0604020202020204"/>
              </a:rPr>
              <a:t>Collaborative Nitrate Management in an Area within a Groundwater Basin/Subbasin </a:t>
            </a:r>
          </a:p>
        </p:txBody>
      </p:sp>
      <p:sp>
        <p:nvSpPr>
          <p:cNvPr id="15" name="Content Placeholder 2"/>
          <p:cNvSpPr txBox="1">
            <a:spLocks/>
          </p:cNvSpPr>
          <p:nvPr/>
        </p:nvSpPr>
        <p:spPr>
          <a:xfrm>
            <a:off x="2812936" y="1906672"/>
            <a:ext cx="2384423" cy="1107996"/>
          </a:xfrm>
          <a:prstGeom prst="rect">
            <a:avLst/>
          </a:prstGeom>
          <a:solidFill>
            <a:schemeClr val="bg1"/>
          </a:solidFill>
        </p:spPr>
        <p:txBody>
          <a:bodyPr wrap="square" rtlCol="0">
            <a:spAutoFit/>
          </a:bodyPr>
          <a:lstStyle>
            <a:defPPr>
              <a:defRPr lang="en-US"/>
            </a:defPPr>
            <a:lvl1pPr>
              <a:defRPr sz="2200"/>
            </a:lvl1pPr>
          </a:lstStyle>
          <a:p>
            <a:pPr>
              <a:defRPr/>
            </a:pPr>
            <a:r>
              <a:rPr lang="en-US" sz="1650" dirty="0">
                <a:solidFill>
                  <a:prstClr val="black"/>
                </a:solidFill>
                <a:latin typeface="Arial" panose="020B0604020202020204"/>
              </a:rPr>
              <a:t>“Discrete Regulatory Compliance Unit within a Groundwater Basin/Subbasin”</a:t>
            </a:r>
          </a:p>
        </p:txBody>
      </p:sp>
      <p:sp>
        <p:nvSpPr>
          <p:cNvPr id="17" name="Title 1">
            <a:extLst>
              <a:ext uri="{FF2B5EF4-FFF2-40B4-BE49-F238E27FC236}">
                <a16:creationId xmlns:a16="http://schemas.microsoft.com/office/drawing/2014/main" id="{D17C213D-F217-441E-A0EC-96C1104B7D49}"/>
              </a:ext>
            </a:extLst>
          </p:cNvPr>
          <p:cNvSpPr txBox="1">
            <a:spLocks/>
          </p:cNvSpPr>
          <p:nvPr/>
        </p:nvSpPr>
        <p:spPr>
          <a:xfrm>
            <a:off x="41910" y="396221"/>
            <a:ext cx="12150090" cy="1147285"/>
          </a:xfrm>
          <a:prstGeom prst="rect">
            <a:avLst/>
          </a:prstGeom>
        </p:spPr>
        <p:txBody>
          <a:bodyPr vert="horz" lIns="91440" tIns="45720" rIns="91440" bIns="45720" rtlCol="0" anchor="b" anchorCtr="0">
            <a:norm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defRPr/>
            </a:pPr>
            <a:r>
              <a:rPr lang="en-US" sz="3200" b="1" dirty="0">
                <a:solidFill>
                  <a:srgbClr val="000099"/>
                </a:solidFill>
                <a:latin typeface="Calibri" panose="020F0502020204030204" pitchFamily="34" charset="0"/>
                <a:cs typeface="Calibri" panose="020F0502020204030204" pitchFamily="34" charset="0"/>
              </a:rPr>
              <a:t>Management Zone: Alta Irrigation District Archetype</a:t>
            </a:r>
          </a:p>
          <a:p>
            <a:pPr>
              <a:defRPr/>
            </a:pPr>
            <a:r>
              <a:rPr lang="en-US" sz="3200" dirty="0">
                <a:solidFill>
                  <a:srgbClr val="000099"/>
                </a:solidFill>
                <a:latin typeface="Calibri" panose="020F0502020204030204" pitchFamily="34" charset="0"/>
                <a:cs typeface="Calibri" panose="020F0502020204030204" pitchFamily="34" charset="0"/>
              </a:rPr>
              <a:t>Evaluation of Salt and Nitrate Management Approaches</a:t>
            </a:r>
          </a:p>
          <a:p>
            <a:pPr>
              <a:defRPr/>
            </a:pPr>
            <a:endParaRPr lang="en-US" sz="3200" b="1" dirty="0">
              <a:solidFill>
                <a:srgbClr val="000099"/>
              </a:solidFill>
              <a:latin typeface="Arial" panose="020B0604020202020204"/>
            </a:endParaRPr>
          </a:p>
        </p:txBody>
      </p:sp>
      <p:cxnSp>
        <p:nvCxnSpPr>
          <p:cNvPr id="19" name="Straight Arrow Connector 18"/>
          <p:cNvCxnSpPr>
            <a:cxnSpLocks/>
          </p:cNvCxnSpPr>
          <p:nvPr/>
        </p:nvCxnSpPr>
        <p:spPr>
          <a:xfrm flipH="1">
            <a:off x="6673427" y="2781036"/>
            <a:ext cx="250844" cy="1612370"/>
          </a:xfrm>
          <a:prstGeom prst="straightConnector1">
            <a:avLst/>
          </a:prstGeom>
          <a:ln w="53975">
            <a:solidFill>
              <a:srgbClr val="FF0000"/>
            </a:solidFill>
            <a:tailEnd type="triangle"/>
          </a:ln>
        </p:spPr>
        <p:style>
          <a:lnRef idx="2">
            <a:schemeClr val="accent3"/>
          </a:lnRef>
          <a:fillRef idx="0">
            <a:schemeClr val="accent3"/>
          </a:fillRef>
          <a:effectRef idx="1">
            <a:schemeClr val="accent3"/>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834" y="3067253"/>
            <a:ext cx="2573551" cy="1895145"/>
          </a:xfrm>
          <a:prstGeom prst="rect">
            <a:avLst/>
          </a:prstGeom>
        </p:spPr>
      </p:pic>
      <p:sp>
        <p:nvSpPr>
          <p:cNvPr id="5" name="TextBox 4">
            <a:extLst>
              <a:ext uri="{FF2B5EF4-FFF2-40B4-BE49-F238E27FC236}">
                <a16:creationId xmlns:a16="http://schemas.microsoft.com/office/drawing/2014/main" id="{BFF89B1C-6358-4168-8A6C-D112EB7C9D08}"/>
              </a:ext>
            </a:extLst>
          </p:cNvPr>
          <p:cNvSpPr txBox="1"/>
          <p:nvPr/>
        </p:nvSpPr>
        <p:spPr>
          <a:xfrm>
            <a:off x="8243626" y="5045444"/>
            <a:ext cx="2488758" cy="646331"/>
          </a:xfrm>
          <a:prstGeom prst="rect">
            <a:avLst/>
          </a:prstGeom>
          <a:solidFill>
            <a:srgbClr val="B4FED2"/>
          </a:solidFill>
        </p:spPr>
        <p:txBody>
          <a:bodyPr wrap="none" rtlCol="0">
            <a:spAutoFit/>
          </a:bodyPr>
          <a:lstStyle/>
          <a:p>
            <a:pPr>
              <a:defRPr/>
            </a:pPr>
            <a:r>
              <a:rPr lang="en-US" b="1" dirty="0">
                <a:solidFill>
                  <a:prstClr val="black"/>
                </a:solidFill>
                <a:latin typeface="Arial" panose="020B0604020202020204"/>
              </a:rPr>
              <a:t>AID GROUNDWATER</a:t>
            </a:r>
          </a:p>
          <a:p>
            <a:pPr>
              <a:defRPr/>
            </a:pPr>
            <a:r>
              <a:rPr lang="en-US" b="1" dirty="0">
                <a:solidFill>
                  <a:prstClr val="black"/>
                </a:solidFill>
                <a:latin typeface="Arial" panose="020B0604020202020204"/>
              </a:rPr>
              <a:t>MODEL AREA</a:t>
            </a:r>
          </a:p>
        </p:txBody>
      </p:sp>
      <p:cxnSp>
        <p:nvCxnSpPr>
          <p:cNvPr id="20" name="Straight Arrow Connector 19">
            <a:extLst>
              <a:ext uri="{FF2B5EF4-FFF2-40B4-BE49-F238E27FC236}">
                <a16:creationId xmlns:a16="http://schemas.microsoft.com/office/drawing/2014/main" id="{40DA1792-E827-44A0-8F36-641EFC957821}"/>
              </a:ext>
            </a:extLst>
          </p:cNvPr>
          <p:cNvCxnSpPr>
            <a:cxnSpLocks/>
          </p:cNvCxnSpPr>
          <p:nvPr/>
        </p:nvCxnSpPr>
        <p:spPr>
          <a:xfrm flipV="1">
            <a:off x="8719601" y="4154888"/>
            <a:ext cx="254352" cy="858574"/>
          </a:xfrm>
          <a:prstGeom prst="straightConnector1">
            <a:avLst/>
          </a:prstGeom>
          <a:ln w="53975">
            <a:solidFill>
              <a:srgbClr val="FF0000"/>
            </a:solidFill>
            <a:tailEnd type="triangle"/>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AD316DC8-1F4C-477C-B871-FBC41CDC5089}"/>
              </a:ext>
            </a:extLst>
          </p:cNvPr>
          <p:cNvCxnSpPr>
            <a:cxnSpLocks/>
          </p:cNvCxnSpPr>
          <p:nvPr/>
        </p:nvCxnSpPr>
        <p:spPr>
          <a:xfrm>
            <a:off x="9124142" y="3151499"/>
            <a:ext cx="629458" cy="650497"/>
          </a:xfrm>
          <a:prstGeom prst="straightConnector1">
            <a:avLst/>
          </a:prstGeom>
          <a:ln w="53975">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7" name="TextBox 6">
            <a:extLst>
              <a:ext uri="{FF2B5EF4-FFF2-40B4-BE49-F238E27FC236}">
                <a16:creationId xmlns:a16="http://schemas.microsoft.com/office/drawing/2014/main" id="{CF88E6E4-80C0-49A7-B7EA-747CADCBE17E}"/>
              </a:ext>
            </a:extLst>
          </p:cNvPr>
          <p:cNvSpPr txBox="1"/>
          <p:nvPr/>
        </p:nvSpPr>
        <p:spPr>
          <a:xfrm>
            <a:off x="8147585" y="2479814"/>
            <a:ext cx="2322046" cy="646331"/>
          </a:xfrm>
          <a:prstGeom prst="rect">
            <a:avLst/>
          </a:prstGeom>
          <a:noFill/>
          <a:ln w="31750">
            <a:solidFill>
              <a:srgbClr val="FF0000"/>
            </a:solidFill>
          </a:ln>
        </p:spPr>
        <p:txBody>
          <a:bodyPr wrap="none" rtlCol="0">
            <a:spAutoFit/>
          </a:bodyPr>
          <a:lstStyle/>
          <a:p>
            <a:pPr>
              <a:defRPr/>
            </a:pPr>
            <a:r>
              <a:rPr lang="en-US" b="1" dirty="0">
                <a:solidFill>
                  <a:prstClr val="black"/>
                </a:solidFill>
                <a:latin typeface="Arial" panose="020B0604020202020204"/>
              </a:rPr>
              <a:t>HIGH NITRATE</a:t>
            </a:r>
          </a:p>
          <a:p>
            <a:pPr>
              <a:defRPr/>
            </a:pPr>
            <a:r>
              <a:rPr lang="en-US" b="1" dirty="0">
                <a:solidFill>
                  <a:prstClr val="black"/>
                </a:solidFill>
                <a:latin typeface="Arial" panose="020B0604020202020204"/>
              </a:rPr>
              <a:t>IN GROUNDWATER</a:t>
            </a:r>
          </a:p>
        </p:txBody>
      </p:sp>
      <p:pic>
        <p:nvPicPr>
          <p:cNvPr id="2" name="Picture 1">
            <a:extLst>
              <a:ext uri="{FF2B5EF4-FFF2-40B4-BE49-F238E27FC236}">
                <a16:creationId xmlns:a16="http://schemas.microsoft.com/office/drawing/2014/main" id="{DCB7F22A-0C37-45DF-BF46-F1D8B6D3FCF1}"/>
              </a:ext>
            </a:extLst>
          </p:cNvPr>
          <p:cNvPicPr>
            <a:picLocks noChangeAspect="1"/>
          </p:cNvPicPr>
          <p:nvPr/>
        </p:nvPicPr>
        <p:blipFill>
          <a:blip r:embed="rId5"/>
          <a:stretch>
            <a:fillRect/>
          </a:stretch>
        </p:blipFill>
        <p:spPr>
          <a:xfrm>
            <a:off x="4728066" y="4029141"/>
            <a:ext cx="2962913" cy="2133785"/>
          </a:xfrm>
          <a:prstGeom prst="rect">
            <a:avLst/>
          </a:prstGeom>
        </p:spPr>
      </p:pic>
    </p:spTree>
    <p:extLst>
      <p:ext uri="{BB962C8B-B14F-4D97-AF65-F5344CB8AC3E}">
        <p14:creationId xmlns:p14="http://schemas.microsoft.com/office/powerpoint/2010/main" val="178995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524" y="2362201"/>
            <a:ext cx="8872477" cy="2526681"/>
            <a:chOff x="459852" y="457199"/>
            <a:chExt cx="8872477" cy="2526681"/>
          </a:xfrm>
        </p:grpSpPr>
        <p:grpSp>
          <p:nvGrpSpPr>
            <p:cNvPr id="10" name="Group 9"/>
            <p:cNvGrpSpPr/>
            <p:nvPr/>
          </p:nvGrpSpPr>
          <p:grpSpPr>
            <a:xfrm>
              <a:off x="459852" y="457199"/>
              <a:ext cx="8872477" cy="1406771"/>
              <a:chOff x="459852" y="457199"/>
              <a:chExt cx="8872477" cy="1406771"/>
            </a:xfrm>
          </p:grpSpPr>
          <p:grpSp>
            <p:nvGrpSpPr>
              <p:cNvPr id="12" name="Group 11"/>
              <p:cNvGrpSpPr/>
              <p:nvPr/>
            </p:nvGrpSpPr>
            <p:grpSpPr>
              <a:xfrm>
                <a:off x="459852" y="491847"/>
                <a:ext cx="4300476" cy="1372123"/>
                <a:chOff x="3900" y="827046"/>
                <a:chExt cx="2613372" cy="1067206"/>
              </a:xfrm>
              <a:scene3d>
                <a:camera prst="orthographicFront">
                  <a:rot lat="0" lon="0" rev="0"/>
                </a:camera>
                <a:lightRig rig="contrasting" dir="t">
                  <a:rot lat="0" lon="0" rev="1200000"/>
                </a:lightRig>
              </a:scene3d>
            </p:grpSpPr>
            <p:sp>
              <p:nvSpPr>
                <p:cNvPr id="13" name="Rounded Rectangle 12"/>
                <p:cNvSpPr/>
                <p:nvPr/>
              </p:nvSpPr>
              <p:spPr>
                <a:xfrm>
                  <a:off x="3900" y="827046"/>
                  <a:ext cx="2613372" cy="1039854"/>
                </a:xfrm>
                <a:prstGeom prst="roundRect">
                  <a:avLst/>
                </a:prstGeom>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4" name="Rounded Rectangle 4"/>
                <p:cNvSpPr/>
                <p:nvPr/>
              </p:nvSpPr>
              <p:spPr>
                <a:xfrm>
                  <a:off x="10211" y="931606"/>
                  <a:ext cx="2463191" cy="96264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defTabSz="777875">
                    <a:lnSpc>
                      <a:spcPct val="90000"/>
                    </a:lnSpc>
                    <a:spcBef>
                      <a:spcPct val="0"/>
                    </a:spcBef>
                    <a:spcAft>
                      <a:spcPct val="35000"/>
                    </a:spcAft>
                    <a:defRPr/>
                  </a:pPr>
                  <a:r>
                    <a:rPr lang="en-US" sz="2300" b="1" dirty="0">
                      <a:solidFill>
                        <a:prstClr val="black">
                          <a:hueOff val="0"/>
                          <a:satOff val="0"/>
                          <a:lumOff val="0"/>
                          <a:alphaOff val="0"/>
                        </a:prstClr>
                      </a:solidFill>
                      <a:latin typeface="Arial" panose="020B0604020202020204" pitchFamily="34" charset="0"/>
                      <a:cs typeface="Arial" panose="020B0604020202020204" pitchFamily="34" charset="0"/>
                    </a:rPr>
                    <a:t>Increased irrigation </a:t>
                  </a:r>
                  <a:r>
                    <a:rPr lang="en-US" sz="2400" b="1" dirty="0">
                      <a:solidFill>
                        <a:prstClr val="black">
                          <a:hueOff val="0"/>
                          <a:satOff val="0"/>
                          <a:lumOff val="0"/>
                          <a:alphaOff val="0"/>
                        </a:prstClr>
                      </a:solidFill>
                      <a:latin typeface="Arial" panose="020B0604020202020204" pitchFamily="34" charset="0"/>
                      <a:cs typeface="Arial" panose="020B0604020202020204" pitchFamily="34" charset="0"/>
                    </a:rPr>
                    <a:t>efficiency + local recharge</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Shifts to drip Irrigation Systems</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IRWM projects</a:t>
                  </a:r>
                </a:p>
                <a:p>
                  <a:pPr algn="ctr" defTabSz="777875">
                    <a:lnSpc>
                      <a:spcPct val="90000"/>
                    </a:lnSpc>
                    <a:spcBef>
                      <a:spcPct val="0"/>
                    </a:spcBef>
                    <a:spcAft>
                      <a:spcPct val="35000"/>
                    </a:spcAft>
                    <a:defRPr/>
                  </a:pPr>
                  <a:endParaRPr lang="en-US"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grpSp>
            <p:nvGrpSpPr>
              <p:cNvPr id="15" name="Group 14"/>
              <p:cNvGrpSpPr/>
              <p:nvPr/>
            </p:nvGrpSpPr>
            <p:grpSpPr>
              <a:xfrm>
                <a:off x="4876800" y="457199"/>
                <a:ext cx="4455529" cy="1406769"/>
                <a:chOff x="3904" y="800099"/>
                <a:chExt cx="2832388" cy="1036565"/>
              </a:xfrm>
              <a:scene3d>
                <a:camera prst="orthographicFront">
                  <a:rot lat="0" lon="0" rev="0"/>
                </a:camera>
                <a:lightRig rig="contrasting" dir="t">
                  <a:rot lat="0" lon="0" rev="1200000"/>
                </a:lightRig>
              </a:scene3d>
            </p:grpSpPr>
            <p:sp>
              <p:nvSpPr>
                <p:cNvPr id="16" name="Rounded Rectangle 15"/>
                <p:cNvSpPr/>
                <p:nvPr/>
              </p:nvSpPr>
              <p:spPr>
                <a:xfrm>
                  <a:off x="3904" y="800099"/>
                  <a:ext cx="2687067" cy="1036565"/>
                </a:xfrm>
                <a:prstGeom prst="roundRect">
                  <a:avLst/>
                </a:prstGeom>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66013" y="1110277"/>
                  <a:ext cx="2770279" cy="5407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defRPr/>
                  </a:pPr>
                  <a:r>
                    <a:rPr lang="en-US" sz="2400" b="1" dirty="0">
                      <a:solidFill>
                        <a:prstClr val="black">
                          <a:hueOff val="0"/>
                          <a:satOff val="0"/>
                          <a:lumOff val="0"/>
                          <a:alphaOff val="0"/>
                        </a:prstClr>
                      </a:solidFill>
                      <a:latin typeface="Arial" panose="020B0604020202020204" pitchFamily="34" charset="0"/>
                      <a:cs typeface="Arial" panose="020B0604020202020204" pitchFamily="34" charset="0"/>
                    </a:rPr>
                    <a:t>Decreased nitrogen loading</a:t>
                  </a:r>
                  <a:endParaRPr lang="en-US" sz="500" b="1" dirty="0">
                    <a:solidFill>
                      <a:prstClr val="black">
                        <a:hueOff val="0"/>
                        <a:satOff val="0"/>
                        <a:lumOff val="0"/>
                        <a:alphaOff val="0"/>
                      </a:prst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Dairy General Order</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Irrigated Lands Regulatory Program</a:t>
                  </a:r>
                </a:p>
                <a:p>
                  <a:pPr marL="285750" indent="-285750">
                    <a:buFont typeface="Arial" panose="020B0604020202020204" pitchFamily="34" charset="0"/>
                    <a:buChar char="•"/>
                    <a:defRPr/>
                  </a:pPr>
                  <a:r>
                    <a:rPr lang="en-US" dirty="0">
                      <a:solidFill>
                        <a:prstClr val="black">
                          <a:hueOff val="0"/>
                          <a:satOff val="0"/>
                          <a:lumOff val="0"/>
                          <a:alphaOff val="0"/>
                        </a:prstClr>
                      </a:solidFill>
                      <a:latin typeface="Calibri" panose="020F0502020204030204" pitchFamily="34" charset="0"/>
                    </a:rPr>
                    <a:t>POTW Effluent</a:t>
                  </a:r>
                </a:p>
                <a:p>
                  <a:pPr algn="ctr">
                    <a:defRPr/>
                  </a:pPr>
                  <a:endParaRPr lang="en-US"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pSp>
        </p:grpSp>
        <p:grpSp>
          <p:nvGrpSpPr>
            <p:cNvPr id="4" name="Group 3"/>
            <p:cNvGrpSpPr/>
            <p:nvPr/>
          </p:nvGrpSpPr>
          <p:grpSpPr>
            <a:xfrm>
              <a:off x="575653" y="1828803"/>
              <a:ext cx="7966367" cy="1155077"/>
              <a:chOff x="575653" y="1114480"/>
              <a:chExt cx="7966367" cy="1155077"/>
            </a:xfrm>
          </p:grpSpPr>
          <p:grpSp>
            <p:nvGrpSpPr>
              <p:cNvPr id="21" name="Group 20"/>
              <p:cNvGrpSpPr/>
              <p:nvPr/>
            </p:nvGrpSpPr>
            <p:grpSpPr>
              <a:xfrm>
                <a:off x="575653" y="1471140"/>
                <a:ext cx="1536553" cy="489574"/>
                <a:chOff x="-81976" y="731627"/>
                <a:chExt cx="2601148" cy="1083195"/>
              </a:xfrm>
              <a:scene3d>
                <a:camera prst="orthographicFront">
                  <a:rot lat="0" lon="0" rev="0"/>
                </a:camera>
                <a:lightRig rig="contrasting" dir="t">
                  <a:rot lat="0" lon="0" rev="1200000"/>
                </a:lightRig>
              </a:scene3d>
            </p:grpSpPr>
            <p:sp>
              <p:nvSpPr>
                <p:cNvPr id="22" name="Rounded Rectangle 21"/>
                <p:cNvSpPr/>
                <p:nvPr/>
              </p:nvSpPr>
              <p:spPr>
                <a:xfrm>
                  <a:off x="-81976" y="731627"/>
                  <a:ext cx="2567345" cy="1066800"/>
                </a:xfrm>
                <a:prstGeom prst="roundRect">
                  <a:avLst/>
                </a:prstGeom>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3" name="Rounded Rectangle 4"/>
                <p:cNvSpPr/>
                <p:nvPr/>
              </p:nvSpPr>
              <p:spPr>
                <a:xfrm>
                  <a:off x="55981" y="852176"/>
                  <a:ext cx="2463191" cy="96264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777875">
                    <a:lnSpc>
                      <a:spcPct val="90000"/>
                    </a:lnSpc>
                    <a:spcBef>
                      <a:spcPct val="0"/>
                    </a:spcBef>
                    <a:spcAft>
                      <a:spcPct val="35000"/>
                    </a:spcAft>
                    <a:defRPr/>
                  </a:pPr>
                  <a:r>
                    <a:rPr lang="en-US" dirty="0">
                      <a:solidFill>
                        <a:prstClr val="black">
                          <a:hueOff val="0"/>
                          <a:satOff val="0"/>
                          <a:lumOff val="0"/>
                          <a:alphaOff val="0"/>
                        </a:prstClr>
                      </a:solidFill>
                      <a:latin typeface="Arial" panose="020B0604020202020204" pitchFamily="34" charset="0"/>
                      <a:cs typeface="Arial" panose="020B0604020202020204" pitchFamily="34" charset="0"/>
                    </a:rPr>
                    <a:t>Scenario 1 </a:t>
                  </a:r>
                </a:p>
              </p:txBody>
            </p:sp>
          </p:grpSp>
          <p:grpSp>
            <p:nvGrpSpPr>
              <p:cNvPr id="25" name="Group 24"/>
              <p:cNvGrpSpPr/>
              <p:nvPr/>
            </p:nvGrpSpPr>
            <p:grpSpPr>
              <a:xfrm>
                <a:off x="3878439" y="1828800"/>
                <a:ext cx="1358265" cy="440757"/>
                <a:chOff x="3904" y="800100"/>
                <a:chExt cx="2567345" cy="1066800"/>
              </a:xfrm>
              <a:scene3d>
                <a:camera prst="orthographicFront">
                  <a:rot lat="0" lon="0" rev="0"/>
                </a:camera>
                <a:lightRig rig="contrasting" dir="t">
                  <a:rot lat="0" lon="0" rev="1200000"/>
                </a:lightRig>
              </a:scene3d>
            </p:grpSpPr>
            <p:sp>
              <p:nvSpPr>
                <p:cNvPr id="26" name="Rounded Rectangle 25"/>
                <p:cNvSpPr/>
                <p:nvPr/>
              </p:nvSpPr>
              <p:spPr>
                <a:xfrm>
                  <a:off x="3904" y="800100"/>
                  <a:ext cx="2567345" cy="1066800"/>
                </a:xfrm>
                <a:prstGeom prst="roundRect">
                  <a:avLst/>
                </a:prstGeom>
                <a:ln w="63500">
                  <a:solidFill>
                    <a:srgbClr val="00B050"/>
                  </a:solidFill>
                </a:ln>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7" name="Rounded Rectangle 4"/>
                <p:cNvSpPr/>
                <p:nvPr/>
              </p:nvSpPr>
              <p:spPr>
                <a:xfrm>
                  <a:off x="55981" y="852176"/>
                  <a:ext cx="2463191" cy="96264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777875">
                    <a:lnSpc>
                      <a:spcPct val="90000"/>
                    </a:lnSpc>
                    <a:spcBef>
                      <a:spcPct val="0"/>
                    </a:spcBef>
                    <a:spcAft>
                      <a:spcPct val="35000"/>
                    </a:spcAft>
                    <a:defRPr/>
                  </a:pPr>
                  <a:r>
                    <a:rPr lang="en-US" dirty="0">
                      <a:solidFill>
                        <a:prstClr val="black">
                          <a:hueOff val="0"/>
                          <a:satOff val="0"/>
                          <a:lumOff val="0"/>
                          <a:alphaOff val="0"/>
                        </a:prstClr>
                      </a:solidFill>
                      <a:latin typeface="Calibri"/>
                    </a:rPr>
                    <a:t>Scenario 3 </a:t>
                  </a:r>
                </a:p>
              </p:txBody>
            </p:sp>
          </p:grpSp>
          <p:grpSp>
            <p:nvGrpSpPr>
              <p:cNvPr id="29" name="Group 28"/>
              <p:cNvGrpSpPr/>
              <p:nvPr/>
            </p:nvGrpSpPr>
            <p:grpSpPr>
              <a:xfrm>
                <a:off x="7153415" y="1456018"/>
                <a:ext cx="1388605" cy="463378"/>
                <a:chOff x="3904" y="800100"/>
                <a:chExt cx="2567345" cy="1066800"/>
              </a:xfrm>
              <a:scene3d>
                <a:camera prst="orthographicFront">
                  <a:rot lat="0" lon="0" rev="0"/>
                </a:camera>
                <a:lightRig rig="contrasting" dir="t">
                  <a:rot lat="0" lon="0" rev="1200000"/>
                </a:lightRig>
              </a:scene3d>
            </p:grpSpPr>
            <p:sp>
              <p:nvSpPr>
                <p:cNvPr id="30" name="Rounded Rectangle 29"/>
                <p:cNvSpPr/>
                <p:nvPr/>
              </p:nvSpPr>
              <p:spPr>
                <a:xfrm>
                  <a:off x="3904" y="800100"/>
                  <a:ext cx="2567345" cy="1066800"/>
                </a:xfrm>
                <a:prstGeom prst="roundRect">
                  <a:avLst/>
                </a:prstGeom>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1" name="Rounded Rectangle 4"/>
                <p:cNvSpPr/>
                <p:nvPr/>
              </p:nvSpPr>
              <p:spPr>
                <a:xfrm>
                  <a:off x="55981" y="852176"/>
                  <a:ext cx="2463191" cy="96264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777875">
                    <a:lnSpc>
                      <a:spcPct val="90000"/>
                    </a:lnSpc>
                    <a:spcBef>
                      <a:spcPct val="0"/>
                    </a:spcBef>
                    <a:spcAft>
                      <a:spcPct val="35000"/>
                    </a:spcAft>
                    <a:defRPr/>
                  </a:pPr>
                  <a:r>
                    <a:rPr lang="en-US" dirty="0">
                      <a:solidFill>
                        <a:prstClr val="black">
                          <a:hueOff val="0"/>
                          <a:satOff val="0"/>
                          <a:lumOff val="0"/>
                          <a:alphaOff val="0"/>
                        </a:prstClr>
                      </a:solidFill>
                      <a:latin typeface="Calibri"/>
                    </a:rPr>
                    <a:t>Scenario 2 </a:t>
                  </a:r>
                </a:p>
              </p:txBody>
            </p:sp>
          </p:grpSp>
          <p:cxnSp>
            <p:nvCxnSpPr>
              <p:cNvPr id="44" name="Straight Arrow Connector 43"/>
              <p:cNvCxnSpPr>
                <a:cxnSpLocks/>
                <a:stCxn id="13" idx="2"/>
                <a:endCxn id="26" idx="0"/>
              </p:cNvCxnSpPr>
              <p:nvPr/>
            </p:nvCxnSpPr>
            <p:spPr>
              <a:xfrm>
                <a:off x="2610090" y="1114480"/>
                <a:ext cx="1947482" cy="714320"/>
              </a:xfrm>
              <a:prstGeom prst="straightConnector1">
                <a:avLst/>
              </a:prstGeom>
              <a:ln w="38100" cmpd="sng">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6" idx="2"/>
                <a:endCxn id="30" idx="0"/>
              </p:cNvCxnSpPr>
              <p:nvPr/>
            </p:nvCxnSpPr>
            <p:spPr>
              <a:xfrm>
                <a:off x="6990265" y="1149645"/>
                <a:ext cx="857453" cy="306373"/>
              </a:xfrm>
              <a:prstGeom prst="straightConnector1">
                <a:avLst/>
              </a:prstGeom>
              <a:ln w="38100" cmpd="sng">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a:stCxn id="13" idx="2"/>
                <a:endCxn id="22" idx="0"/>
              </p:cNvCxnSpPr>
              <p:nvPr/>
            </p:nvCxnSpPr>
            <p:spPr>
              <a:xfrm flipH="1">
                <a:off x="1333946" y="1114480"/>
                <a:ext cx="1276144" cy="356660"/>
              </a:xfrm>
              <a:prstGeom prst="straightConnector1">
                <a:avLst/>
              </a:prstGeom>
              <a:ln w="38100" cmpd="sng">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6" idx="2"/>
              </p:cNvCxnSpPr>
              <p:nvPr/>
            </p:nvCxnSpPr>
            <p:spPr>
              <a:xfrm flipH="1">
                <a:off x="4557573" y="1149645"/>
                <a:ext cx="2432692" cy="679155"/>
              </a:xfrm>
              <a:prstGeom prst="straightConnector1">
                <a:avLst/>
              </a:prstGeom>
              <a:ln w="38100" cmpd="sng">
                <a:solidFill>
                  <a:srgbClr val="002060"/>
                </a:solidFill>
                <a:tailEnd type="arrow"/>
              </a:ln>
            </p:spPr>
            <p:style>
              <a:lnRef idx="2">
                <a:schemeClr val="accent1"/>
              </a:lnRef>
              <a:fillRef idx="0">
                <a:schemeClr val="accent1"/>
              </a:fillRef>
              <a:effectRef idx="1">
                <a:schemeClr val="accent1"/>
              </a:effectRef>
              <a:fontRef idx="minor">
                <a:schemeClr val="tx1"/>
              </a:fontRef>
            </p:style>
          </p:cxnSp>
        </p:grpSp>
      </p:grpSp>
      <p:sp>
        <p:nvSpPr>
          <p:cNvPr id="34" name="Title 1"/>
          <p:cNvSpPr>
            <a:spLocks noGrp="1"/>
          </p:cNvSpPr>
          <p:nvPr>
            <p:ph type="title"/>
          </p:nvPr>
        </p:nvSpPr>
        <p:spPr>
          <a:xfrm>
            <a:off x="2074862" y="265479"/>
            <a:ext cx="8042276" cy="1336956"/>
          </a:xfrm>
        </p:spPr>
        <p:txBody>
          <a:bodyPr>
            <a:normAutofit/>
          </a:bodyPr>
          <a:lstStyle/>
          <a:p>
            <a:r>
              <a:rPr lang="en-US" sz="4000" b="1" dirty="0">
                <a:solidFill>
                  <a:srgbClr val="000099"/>
                </a:solidFill>
                <a:latin typeface="Calibri" panose="020F0502020204030204" pitchFamily="34" charset="0"/>
                <a:cs typeface="Calibri" panose="020F0502020204030204" pitchFamily="34" charset="0"/>
              </a:rPr>
              <a:t>Designed Strategies for </a:t>
            </a:r>
            <a:br>
              <a:rPr lang="en-US" sz="4000" b="1" dirty="0">
                <a:solidFill>
                  <a:srgbClr val="000099"/>
                </a:solidFill>
                <a:latin typeface="Calibri" panose="020F0502020204030204" pitchFamily="34" charset="0"/>
                <a:cs typeface="Calibri" panose="020F0502020204030204" pitchFamily="34" charset="0"/>
              </a:rPr>
            </a:br>
            <a:r>
              <a:rPr lang="en-US" sz="4000" b="1" dirty="0">
                <a:solidFill>
                  <a:srgbClr val="000099"/>
                </a:solidFill>
                <a:latin typeface="Calibri" panose="020F0502020204030204" pitchFamily="34" charset="0"/>
                <a:cs typeface="Calibri" panose="020F0502020204030204" pitchFamily="34" charset="0"/>
              </a:rPr>
              <a:t>Salt &amp; Nitrate Management </a:t>
            </a:r>
          </a:p>
        </p:txBody>
      </p:sp>
    </p:spTree>
    <p:extLst>
      <p:ext uri="{BB962C8B-B14F-4D97-AF65-F5344CB8AC3E}">
        <p14:creationId xmlns:p14="http://schemas.microsoft.com/office/powerpoint/2010/main" val="79237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0" y="5869776"/>
            <a:ext cx="7064643" cy="159827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spcBef>
                <a:spcPts val="0"/>
              </a:spcBef>
              <a:defRPr/>
            </a:pPr>
            <a:r>
              <a:rPr lang="en-US" sz="3200" b="1" dirty="0">
                <a:solidFill>
                  <a:srgbClr val="000099"/>
                </a:solidFill>
                <a:latin typeface="Arial" panose="020B0604020202020204" pitchFamily="34" charset="0"/>
                <a:cs typeface="Arial" panose="020B0604020202020204" pitchFamily="34" charset="0"/>
              </a:rPr>
              <a:t>Groundwater Model Development:</a:t>
            </a:r>
          </a:p>
          <a:p>
            <a:pPr algn="l">
              <a:spcBef>
                <a:spcPts val="0"/>
              </a:spcBef>
              <a:defRPr/>
            </a:pPr>
            <a:r>
              <a:rPr lang="en-US" sz="2000" b="1" dirty="0">
                <a:solidFill>
                  <a:srgbClr val="000099"/>
                </a:solidFill>
                <a:latin typeface="Arial" panose="020B0604020202020204" pitchFamily="34" charset="0"/>
                <a:cs typeface="Arial" panose="020B0604020202020204" pitchFamily="34" charset="0"/>
              </a:rPr>
              <a:t>38 layers; ¼ x ¼ mile grid</a:t>
            </a:r>
          </a:p>
          <a:p>
            <a:pPr algn="l">
              <a:spcBef>
                <a:spcPts val="1200"/>
              </a:spcBef>
              <a:spcAft>
                <a:spcPts val="1200"/>
              </a:spcAft>
              <a:defRPr/>
            </a:pPr>
            <a:r>
              <a:rPr lang="en-US" sz="3200" b="1" dirty="0">
                <a:solidFill>
                  <a:srgbClr val="000099"/>
                </a:solidFill>
                <a:latin typeface="Arial" panose="020B0604020202020204" pitchFamily="34" charset="0"/>
                <a:cs typeface="Arial" panose="020B0604020202020204" pitchFamily="34" charset="0"/>
              </a:rPr>
              <a:t> </a:t>
            </a:r>
          </a:p>
        </p:txBody>
      </p:sp>
      <p:grpSp>
        <p:nvGrpSpPr>
          <p:cNvPr id="7" name="Group 6"/>
          <p:cNvGrpSpPr/>
          <p:nvPr/>
        </p:nvGrpSpPr>
        <p:grpSpPr>
          <a:xfrm>
            <a:off x="7571962" y="571508"/>
            <a:ext cx="3057484" cy="2912973"/>
            <a:chOff x="6826688" y="1645896"/>
            <a:chExt cx="3226860" cy="3376207"/>
          </a:xfrm>
        </p:grpSpPr>
        <p:sp>
          <p:nvSpPr>
            <p:cNvPr id="2" name="Right Brace 1"/>
            <p:cNvSpPr/>
            <p:nvPr/>
          </p:nvSpPr>
          <p:spPr>
            <a:xfrm>
              <a:off x="6826688" y="1645896"/>
              <a:ext cx="368033" cy="3376207"/>
            </a:xfrm>
            <a:prstGeom prst="rightBrace">
              <a:avLst/>
            </a:prstGeom>
            <a:ln cmpd="sng">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defRPr/>
              </a:pPr>
              <a:endParaRPr lang="en-US">
                <a:solidFill>
                  <a:prstClr val="black"/>
                </a:solidFill>
                <a:latin typeface="Calibri"/>
              </a:endParaRPr>
            </a:p>
          </p:txBody>
        </p:sp>
        <p:sp>
          <p:nvSpPr>
            <p:cNvPr id="3" name="TextBox 2"/>
            <p:cNvSpPr txBox="1"/>
            <p:nvPr/>
          </p:nvSpPr>
          <p:spPr>
            <a:xfrm>
              <a:off x="7222875" y="2374285"/>
              <a:ext cx="2830673" cy="963146"/>
            </a:xfrm>
            <a:prstGeom prst="rect">
              <a:avLst/>
            </a:prstGeom>
            <a:noFill/>
            <a:ln>
              <a:solidFill>
                <a:schemeClr val="tx1"/>
              </a:solidFill>
            </a:ln>
          </p:spPr>
          <p:txBody>
            <a:bodyPr wrap="square" rtlCol="0">
              <a:spAutoFit/>
            </a:bodyPr>
            <a:lstStyle/>
            <a:p>
              <a:pPr algn="ctr">
                <a:defRPr/>
              </a:pPr>
              <a:r>
                <a:rPr lang="en-US" sz="1600" b="1" dirty="0">
                  <a:solidFill>
                    <a:prstClr val="black"/>
                  </a:solidFill>
                  <a:latin typeface="Arial" panose="020B0604020202020204" pitchFamily="34" charset="0"/>
                  <a:cs typeface="Arial" panose="020B0604020202020204" pitchFamily="34" charset="0"/>
                </a:rPr>
                <a:t>SOIL WATER ASSESSMENT TOOL (SWAT)</a:t>
              </a:r>
              <a:r>
                <a:rPr lang="en-US" sz="1600" dirty="0">
                  <a:solidFill>
                    <a:prstClr val="black"/>
                  </a:solidFill>
                  <a:latin typeface="Arial" panose="020B0604020202020204" pitchFamily="34" charset="0"/>
                  <a:cs typeface="Arial" panose="020B0604020202020204" pitchFamily="34" charset="0"/>
                </a:rPr>
                <a:t> </a:t>
              </a:r>
            </a:p>
          </p:txBody>
        </p:sp>
      </p:grpSp>
      <p:grpSp>
        <p:nvGrpSpPr>
          <p:cNvPr id="13" name="Group 12"/>
          <p:cNvGrpSpPr/>
          <p:nvPr/>
        </p:nvGrpSpPr>
        <p:grpSpPr>
          <a:xfrm>
            <a:off x="7611701" y="3591876"/>
            <a:ext cx="2629018" cy="2430054"/>
            <a:chOff x="6840428" y="577993"/>
            <a:chExt cx="2629018" cy="4694933"/>
          </a:xfrm>
        </p:grpSpPr>
        <p:sp>
          <p:nvSpPr>
            <p:cNvPr id="14" name="Right Brace 13"/>
            <p:cNvSpPr/>
            <p:nvPr/>
          </p:nvSpPr>
          <p:spPr>
            <a:xfrm>
              <a:off x="6840428" y="577993"/>
              <a:ext cx="368033" cy="4694933"/>
            </a:xfrm>
            <a:prstGeom prst="rightBrace">
              <a:avLst/>
            </a:prstGeom>
            <a:ln cmpd="sng">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defRPr/>
              </a:pPr>
              <a:endParaRPr lang="en-US">
                <a:solidFill>
                  <a:prstClr val="black"/>
                </a:solidFill>
                <a:latin typeface="Calibri"/>
              </a:endParaRPr>
            </a:p>
          </p:txBody>
        </p:sp>
        <p:sp>
          <p:nvSpPr>
            <p:cNvPr id="15" name="TextBox 14"/>
            <p:cNvSpPr txBox="1"/>
            <p:nvPr/>
          </p:nvSpPr>
          <p:spPr>
            <a:xfrm>
              <a:off x="7123777" y="2050940"/>
              <a:ext cx="2345669" cy="654096"/>
            </a:xfrm>
            <a:prstGeom prst="rect">
              <a:avLst/>
            </a:prstGeom>
            <a:noFill/>
            <a:ln w="25400">
              <a:solidFill>
                <a:srgbClr val="0070C0"/>
              </a:solidFill>
            </a:ln>
          </p:spPr>
          <p:txBody>
            <a:bodyPr wrap="square" rtlCol="0">
              <a:spAutoFit/>
            </a:bodyPr>
            <a:lstStyle/>
            <a:p>
              <a:pPr algn="ctr">
                <a:defRPr/>
              </a:pPr>
              <a:r>
                <a:rPr lang="en-US" sz="1600" b="1" dirty="0">
                  <a:solidFill>
                    <a:prstClr val="black"/>
                  </a:solidFill>
                  <a:latin typeface="Arial" panose="020B0604020202020204" pitchFamily="34" charset="0"/>
                  <a:cs typeface="Arial" panose="020B0604020202020204" pitchFamily="34" charset="0"/>
                </a:rPr>
                <a:t> MODFLOW-2000 </a:t>
              </a:r>
              <a:endParaRPr lang="en-US" sz="1600" dirty="0">
                <a:solidFill>
                  <a:prstClr val="black"/>
                </a:solidFill>
                <a:latin typeface="Arial" panose="020B0604020202020204" pitchFamily="34" charset="0"/>
                <a:cs typeface="Arial" panose="020B0604020202020204" pitchFamily="34" charset="0"/>
              </a:endParaRPr>
            </a:p>
          </p:txBody>
        </p:sp>
      </p:grpSp>
      <p:grpSp>
        <p:nvGrpSpPr>
          <p:cNvPr id="22" name="Group 21"/>
          <p:cNvGrpSpPr>
            <a:grpSpLocks noChangeAspect="1"/>
          </p:cNvGrpSpPr>
          <p:nvPr/>
        </p:nvGrpSpPr>
        <p:grpSpPr>
          <a:xfrm>
            <a:off x="1524000" y="457200"/>
            <a:ext cx="6187017" cy="5598830"/>
            <a:chOff x="228604" y="1005840"/>
            <a:chExt cx="5933441" cy="5369361"/>
          </a:xfrm>
        </p:grpSpPr>
        <p:pic>
          <p:nvPicPr>
            <p:cNvPr id="5" name="Picture 2"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4" y="1005840"/>
              <a:ext cx="5933441" cy="319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28604" y="4191000"/>
              <a:ext cx="5933441" cy="2184201"/>
            </a:xfrm>
            <a:prstGeom prst="rect">
              <a:avLst/>
            </a:prstGeom>
            <a:pattFill prst="pct10">
              <a:fgClr>
                <a:srgbClr val="0066FF"/>
              </a:fgClr>
              <a:bgClr>
                <a:schemeClr val="bg1"/>
              </a:bgClr>
            </a:pattFill>
            <a:ln>
              <a:solidFill>
                <a:srgbClr val="0066FF">
                  <a:alpha val="18000"/>
                </a:srgbClr>
              </a:solidFill>
            </a:ln>
          </p:spPr>
          <p:txBody>
            <a:bodyPr wrap="square" rtlCol="0">
              <a:spAutoFit/>
            </a:bodyPr>
            <a:lstStyle/>
            <a:p>
              <a:pPr algn="ctr">
                <a:defRPr/>
              </a:pPr>
              <a:r>
                <a:rPr lang="en-US" sz="2200" b="1" dirty="0">
                  <a:solidFill>
                    <a:srgbClr val="002060"/>
                  </a:solidFill>
                  <a:latin typeface="Arial" panose="020B0604020202020204" pitchFamily="34" charset="0"/>
                  <a:cs typeface="Arial" panose="020B0604020202020204" pitchFamily="34" charset="0"/>
                </a:rPr>
                <a:t>Groundwater Flow &amp; Transport Models</a:t>
              </a:r>
            </a:p>
            <a:p>
              <a:pPr algn="ctr">
                <a:defRPr/>
              </a:pPr>
              <a:r>
                <a:rPr lang="en-US" sz="500" b="1" dirty="0">
                  <a:solidFill>
                    <a:srgbClr val="00206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2200" dirty="0">
                  <a:solidFill>
                    <a:srgbClr val="002060"/>
                  </a:solidFill>
                  <a:latin typeface="Arial" panose="020B0604020202020204" pitchFamily="34" charset="0"/>
                  <a:cs typeface="Arial" panose="020B0604020202020204" pitchFamily="34" charset="0"/>
                </a:rPr>
                <a:t>Wells (Municipal and agricultural)</a:t>
              </a:r>
            </a:p>
            <a:p>
              <a:pPr marL="342900" indent="-342900">
                <a:buFont typeface="Arial" panose="020B0604020202020204" pitchFamily="34" charset="0"/>
                <a:buChar char="•"/>
                <a:defRPr/>
              </a:pPr>
              <a:r>
                <a:rPr lang="en-US" sz="2200" dirty="0">
                  <a:solidFill>
                    <a:srgbClr val="002060"/>
                  </a:solidFill>
                  <a:latin typeface="Arial" panose="020B0604020202020204" pitchFamily="34" charset="0"/>
                  <a:cs typeface="Arial" panose="020B0604020202020204" pitchFamily="34" charset="0"/>
                </a:rPr>
                <a:t>Streams</a:t>
              </a:r>
            </a:p>
            <a:p>
              <a:pPr marL="342900" indent="-342900">
                <a:buFont typeface="Arial" panose="020B0604020202020204" pitchFamily="34" charset="0"/>
                <a:buChar char="•"/>
                <a:defRPr/>
              </a:pPr>
              <a:r>
                <a:rPr lang="en-US" sz="2200" dirty="0">
                  <a:solidFill>
                    <a:srgbClr val="002060"/>
                  </a:solidFill>
                  <a:latin typeface="Arial" panose="020B0604020202020204" pitchFamily="34" charset="0"/>
                  <a:cs typeface="Arial" panose="020B0604020202020204" pitchFamily="34" charset="0"/>
                </a:rPr>
                <a:t>Recharge (Percolation volume &amp; mass loading from root zone)</a:t>
              </a:r>
            </a:p>
            <a:p>
              <a:pPr marL="342900" indent="-342900">
                <a:buFont typeface="Arial" panose="020B0604020202020204" pitchFamily="34" charset="0"/>
                <a:buChar char="•"/>
                <a:defRPr/>
              </a:pPr>
              <a:r>
                <a:rPr lang="en-US" sz="2200" dirty="0">
                  <a:solidFill>
                    <a:srgbClr val="002060"/>
                  </a:solidFill>
                  <a:latin typeface="Arial" panose="020B0604020202020204" pitchFamily="34" charset="0"/>
                  <a:cs typeface="Arial" panose="020B0604020202020204" pitchFamily="34" charset="0"/>
                </a:rPr>
                <a:t>Boundary fluxes (Lateral Flow)</a:t>
              </a:r>
            </a:p>
            <a:p>
              <a:pPr marL="342900" indent="-342900">
                <a:buFont typeface="Arial" panose="020B0604020202020204" pitchFamily="34" charset="0"/>
                <a:buChar char="•"/>
                <a:defRPr/>
              </a:pPr>
              <a:endParaRPr lang="en-US" sz="500" dirty="0">
                <a:solidFill>
                  <a:srgbClr val="002060"/>
                </a:solidFill>
                <a:latin typeface="Arial" panose="020B0604020202020204" pitchFamily="34" charset="0"/>
                <a:cs typeface="Arial" panose="020B0604020202020204" pitchFamily="34" charset="0"/>
              </a:endParaRPr>
            </a:p>
          </p:txBody>
        </p:sp>
      </p:grpSp>
      <p:sp>
        <p:nvSpPr>
          <p:cNvPr id="21" name="TextBox 20"/>
          <p:cNvSpPr txBox="1"/>
          <p:nvPr/>
        </p:nvSpPr>
        <p:spPr>
          <a:xfrm>
            <a:off x="8295424" y="5450032"/>
            <a:ext cx="2280856" cy="461665"/>
          </a:xfrm>
          <a:prstGeom prst="rect">
            <a:avLst/>
          </a:prstGeom>
          <a:noFill/>
          <a:ln w="28575">
            <a:solidFill>
              <a:srgbClr val="FF0000"/>
            </a:solidFill>
          </a:ln>
        </p:spPr>
        <p:txBody>
          <a:bodyPr wrap="square" rtlCol="0">
            <a:spAutoFit/>
          </a:bodyPr>
          <a:lstStyle/>
          <a:p>
            <a:pPr algn="ctr">
              <a:defRPr/>
            </a:pPr>
            <a:r>
              <a:rPr lang="en-US" sz="2400" b="1" dirty="0">
                <a:solidFill>
                  <a:prstClr val="black"/>
                </a:solidFill>
                <a:latin typeface="Arial" panose="020B0604020202020204" pitchFamily="34" charset="0"/>
                <a:cs typeface="Arial" panose="020B0604020202020204" pitchFamily="34" charset="0"/>
              </a:rPr>
              <a:t>MT3DMS</a:t>
            </a:r>
            <a:r>
              <a:rPr lang="en-US" sz="2400" dirty="0">
                <a:solidFill>
                  <a:prstClr val="black"/>
                </a:solidFill>
                <a:latin typeface="Arial" panose="020B0604020202020204" pitchFamily="34" charset="0"/>
                <a:cs typeface="Arial" panose="020B0604020202020204" pitchFamily="34" charset="0"/>
              </a:rPr>
              <a:t>      </a:t>
            </a:r>
          </a:p>
        </p:txBody>
      </p:sp>
      <p:sp>
        <p:nvSpPr>
          <p:cNvPr id="23" name="Down Arrow 22"/>
          <p:cNvSpPr/>
          <p:nvPr/>
        </p:nvSpPr>
        <p:spPr>
          <a:xfrm>
            <a:off x="7979735" y="2846172"/>
            <a:ext cx="189943" cy="1508088"/>
          </a:xfrm>
          <a:prstGeom prst="down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4" name="Down Arrow 23"/>
          <p:cNvSpPr/>
          <p:nvPr/>
        </p:nvSpPr>
        <p:spPr>
          <a:xfrm>
            <a:off x="10288346" y="3484480"/>
            <a:ext cx="203598" cy="192572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8" name="TextBox 27"/>
          <p:cNvSpPr txBox="1"/>
          <p:nvPr/>
        </p:nvSpPr>
        <p:spPr>
          <a:xfrm>
            <a:off x="7770073" y="2688912"/>
            <a:ext cx="2249555" cy="369332"/>
          </a:xfrm>
          <a:prstGeom prst="rect">
            <a:avLst/>
          </a:prstGeom>
          <a:solidFill>
            <a:srgbClr val="0070C0"/>
          </a:solidFill>
        </p:spPr>
        <p:txBody>
          <a:bodyPr wrap="square" rtlCol="0">
            <a:spAutoFit/>
          </a:bodyPr>
          <a:lstStyle/>
          <a:p>
            <a:pPr algn="ctr">
              <a:defRPr/>
            </a:pPr>
            <a:r>
              <a:rPr lang="en-US" dirty="0">
                <a:solidFill>
                  <a:prstClr val="white">
                    <a:lumMod val="95000"/>
                  </a:prstClr>
                </a:solidFill>
                <a:latin typeface="Arial" panose="020B0604020202020204" pitchFamily="34" charset="0"/>
                <a:cs typeface="Arial" panose="020B0604020202020204" pitchFamily="34" charset="0"/>
              </a:rPr>
              <a:t>Percolation (Flow) </a:t>
            </a:r>
          </a:p>
        </p:txBody>
      </p:sp>
      <p:sp>
        <p:nvSpPr>
          <p:cNvPr id="29" name="TextBox 28"/>
          <p:cNvSpPr txBox="1"/>
          <p:nvPr/>
        </p:nvSpPr>
        <p:spPr>
          <a:xfrm>
            <a:off x="8228734" y="3209651"/>
            <a:ext cx="2472428" cy="646331"/>
          </a:xfrm>
          <a:prstGeom prst="rect">
            <a:avLst/>
          </a:prstGeom>
          <a:solidFill>
            <a:srgbClr val="FF0000"/>
          </a:solidFill>
        </p:spPr>
        <p:txBody>
          <a:bodyPr wrap="square" rtlCol="0">
            <a:spAutoFit/>
          </a:bodyPr>
          <a:lstStyle/>
          <a:p>
            <a:pPr algn="ctr">
              <a:defRPr/>
            </a:pPr>
            <a:r>
              <a:rPr lang="en-US" dirty="0">
                <a:solidFill>
                  <a:prstClr val="white">
                    <a:lumMod val="95000"/>
                  </a:prstClr>
                </a:solidFill>
                <a:latin typeface="Arial" panose="020B0604020202020204" pitchFamily="34" charset="0"/>
                <a:cs typeface="Arial" panose="020B0604020202020204" pitchFamily="34" charset="0"/>
              </a:rPr>
              <a:t>Percolation (Concentration) </a:t>
            </a:r>
          </a:p>
        </p:txBody>
      </p:sp>
      <p:sp>
        <p:nvSpPr>
          <p:cNvPr id="17" name="Down Arrow 22">
            <a:extLst>
              <a:ext uri="{FF2B5EF4-FFF2-40B4-BE49-F238E27FC236}">
                <a16:creationId xmlns:a16="http://schemas.microsoft.com/office/drawing/2014/main" id="{A549FFB8-AAF6-4735-ABAC-A7CF4D6089C6}"/>
              </a:ext>
            </a:extLst>
          </p:cNvPr>
          <p:cNvSpPr/>
          <p:nvPr/>
        </p:nvSpPr>
        <p:spPr>
          <a:xfrm>
            <a:off x="8269006" y="4692814"/>
            <a:ext cx="203598" cy="737302"/>
          </a:xfrm>
          <a:prstGeom prst="down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TextBox 3">
            <a:extLst>
              <a:ext uri="{FF2B5EF4-FFF2-40B4-BE49-F238E27FC236}">
                <a16:creationId xmlns:a16="http://schemas.microsoft.com/office/drawing/2014/main" id="{62512491-4E32-4E3F-A09F-B2B8ACEAC5AE}"/>
              </a:ext>
            </a:extLst>
          </p:cNvPr>
          <p:cNvSpPr txBox="1"/>
          <p:nvPr/>
        </p:nvSpPr>
        <p:spPr>
          <a:xfrm>
            <a:off x="8380041" y="4860024"/>
            <a:ext cx="941283" cy="400110"/>
          </a:xfrm>
          <a:prstGeom prst="rect">
            <a:avLst/>
          </a:prstGeom>
          <a:noFill/>
        </p:spPr>
        <p:txBody>
          <a:bodyPr wrap="none" rtlCol="0">
            <a:spAutoFit/>
          </a:bodyPr>
          <a:lstStyle/>
          <a:p>
            <a:pPr>
              <a:defRPr/>
            </a:pPr>
            <a:r>
              <a:rPr lang="en-US" sz="2000" dirty="0">
                <a:solidFill>
                  <a:srgbClr val="000099"/>
                </a:solidFill>
                <a:latin typeface="Arial" panose="020B0604020202020204" pitchFamily="34" charset="0"/>
                <a:cs typeface="Arial" panose="020B0604020202020204" pitchFamily="34" charset="0"/>
              </a:rPr>
              <a:t>Fluxes</a:t>
            </a:r>
          </a:p>
        </p:txBody>
      </p:sp>
    </p:spTree>
    <p:extLst>
      <p:ext uri="{BB962C8B-B14F-4D97-AF65-F5344CB8AC3E}">
        <p14:creationId xmlns:p14="http://schemas.microsoft.com/office/powerpoint/2010/main" val="836330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331184" y="3146721"/>
            <a:ext cx="3962400" cy="573237"/>
          </a:xfrm>
        </p:spPr>
        <p:txBody>
          <a:bodyPr>
            <a:noAutofit/>
          </a:bodyPr>
          <a:lstStyle/>
          <a:p>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3600" b="1" dirty="0">
                <a:solidFill>
                  <a:srgbClr val="FF0000"/>
                </a:solidFill>
                <a:latin typeface="Calibri" panose="020F0502020204030204" pitchFamily="34" charset="0"/>
                <a:cs typeface="Calibri" panose="020F0502020204030204" pitchFamily="34" charset="0"/>
              </a:rPr>
              <a:t>Upper Zone Nitrate</a:t>
            </a:r>
            <a:br>
              <a:rPr lang="en-US" sz="3200" b="1" dirty="0">
                <a:solidFill>
                  <a:srgbClr val="FF0000"/>
                </a:solidFill>
                <a:latin typeface="Calibri" panose="020F0502020204030204" pitchFamily="34" charset="0"/>
                <a:cs typeface="Calibri" panose="020F0502020204030204" pitchFamily="34" charset="0"/>
              </a:rPr>
            </a:br>
            <a:r>
              <a:rPr lang="en-US" sz="2800" b="1" dirty="0">
                <a:solidFill>
                  <a:srgbClr val="FF0000"/>
                </a:solidFill>
                <a:latin typeface="Calibri" panose="020F0502020204030204" pitchFamily="34" charset="0"/>
                <a:cs typeface="Calibri" panose="020F0502020204030204" pitchFamily="34" charset="0"/>
              </a:rPr>
              <a:t>Mostly &gt;MCL</a:t>
            </a:r>
          </a:p>
        </p:txBody>
      </p:sp>
      <p:sp>
        <p:nvSpPr>
          <p:cNvPr id="8" name="TextBox 7"/>
          <p:cNvSpPr txBox="1"/>
          <p:nvPr/>
        </p:nvSpPr>
        <p:spPr>
          <a:xfrm>
            <a:off x="5938672" y="0"/>
            <a:ext cx="4572342" cy="400110"/>
          </a:xfrm>
          <a:prstGeom prst="rect">
            <a:avLst/>
          </a:prstGeom>
          <a:noFill/>
        </p:spPr>
        <p:txBody>
          <a:bodyPr wrap="none" rtlCol="0">
            <a:spAutoFit/>
          </a:bodyPr>
          <a:lstStyle/>
          <a:p>
            <a:pPr>
              <a:defRPr/>
            </a:pPr>
            <a:r>
              <a:rPr lang="en-US" sz="2000" dirty="0">
                <a:solidFill>
                  <a:prstClr val="black"/>
                </a:solidFill>
                <a:latin typeface="Arial" panose="020B0604020202020204" pitchFamily="34" charset="0"/>
                <a:cs typeface="Arial" panose="020B0604020202020204" pitchFamily="34" charset="0"/>
              </a:rPr>
              <a:t>Ambient Upper Zone: Actual/Observed</a:t>
            </a:r>
          </a:p>
        </p:txBody>
      </p:sp>
      <p:sp>
        <p:nvSpPr>
          <p:cNvPr id="10" name="TextBox 9"/>
          <p:cNvSpPr txBox="1"/>
          <p:nvPr/>
        </p:nvSpPr>
        <p:spPr>
          <a:xfrm>
            <a:off x="1435007" y="328078"/>
            <a:ext cx="3639380" cy="2246769"/>
          </a:xfrm>
          <a:prstGeom prst="rect">
            <a:avLst/>
          </a:prstGeom>
          <a:noFill/>
        </p:spPr>
        <p:txBody>
          <a:bodyPr wrap="square" rtlCol="0">
            <a:spAutoFit/>
          </a:bodyPr>
          <a:lstStyle/>
          <a:p>
            <a:pPr>
              <a:defRPr/>
            </a:pPr>
            <a:r>
              <a:rPr lang="en-US" sz="3600" b="1" dirty="0">
                <a:solidFill>
                  <a:srgbClr val="000099"/>
                </a:solidFill>
                <a:latin typeface="Calibri" panose="020F0502020204030204" pitchFamily="34" charset="0"/>
                <a:cs typeface="Calibri" panose="020F0502020204030204" pitchFamily="34" charset="0"/>
              </a:rPr>
              <a:t>Nitrate Management:</a:t>
            </a:r>
          </a:p>
          <a:p>
            <a:pPr>
              <a:defRPr/>
            </a:pPr>
            <a:endParaRPr lang="en-US" sz="1200" b="1" dirty="0">
              <a:solidFill>
                <a:srgbClr val="000099"/>
              </a:solidFill>
              <a:latin typeface="Arial" panose="020B0604020202020204" pitchFamily="34" charset="0"/>
              <a:cs typeface="Arial" panose="020B0604020202020204" pitchFamily="34" charset="0"/>
            </a:endParaRPr>
          </a:p>
          <a:p>
            <a:pPr>
              <a:defRPr/>
            </a:pPr>
            <a:r>
              <a:rPr lang="en-US" sz="2800" b="1" dirty="0">
                <a:solidFill>
                  <a:srgbClr val="000099"/>
                </a:solidFill>
                <a:latin typeface="Calibri" panose="020F0502020204030204" pitchFamily="34" charset="0"/>
                <a:cs typeface="Calibri" panose="020F0502020204030204" pitchFamily="34" charset="0"/>
              </a:rPr>
              <a:t>BMP Scenario 3 (less N &amp; Irrigation Efficiency)</a:t>
            </a:r>
          </a:p>
        </p:txBody>
      </p:sp>
      <p:sp>
        <p:nvSpPr>
          <p:cNvPr id="22" name="TextBox 21"/>
          <p:cNvSpPr txBox="1"/>
          <p:nvPr/>
        </p:nvSpPr>
        <p:spPr>
          <a:xfrm>
            <a:off x="8219858" y="3733800"/>
            <a:ext cx="1762342" cy="369332"/>
          </a:xfrm>
          <a:prstGeom prst="rect">
            <a:avLst/>
          </a:prstGeom>
          <a:noFill/>
        </p:spPr>
        <p:txBody>
          <a:bodyPr wrap="none" rtlCol="0">
            <a:spAutoFit/>
          </a:bodyPr>
          <a:lstStyle/>
          <a:p>
            <a:pPr>
              <a:defRPr/>
            </a:pPr>
            <a:r>
              <a:rPr lang="en-US" dirty="0">
                <a:solidFill>
                  <a:prstClr val="black"/>
                </a:solidFill>
                <a:latin typeface="Arial" panose="020B0604020202020204"/>
              </a:rPr>
              <a:t>After 100 Years</a:t>
            </a:r>
          </a:p>
        </p:txBody>
      </p:sp>
      <p:sp>
        <p:nvSpPr>
          <p:cNvPr id="23" name="TextBox 22"/>
          <p:cNvSpPr txBox="1"/>
          <p:nvPr/>
        </p:nvSpPr>
        <p:spPr>
          <a:xfrm>
            <a:off x="2151740" y="3733800"/>
            <a:ext cx="1505861" cy="369332"/>
          </a:xfrm>
          <a:prstGeom prst="rect">
            <a:avLst/>
          </a:prstGeom>
          <a:noFill/>
        </p:spPr>
        <p:txBody>
          <a:bodyPr wrap="none" rtlCol="0">
            <a:spAutoFit/>
          </a:bodyPr>
          <a:lstStyle/>
          <a:p>
            <a:pPr>
              <a:defRPr/>
            </a:pPr>
            <a:r>
              <a:rPr lang="en-US" dirty="0">
                <a:solidFill>
                  <a:prstClr val="black"/>
                </a:solidFill>
                <a:latin typeface="Arial" panose="020B0604020202020204"/>
              </a:rPr>
              <a:t>After 5 Years</a:t>
            </a:r>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a:ext>
            </a:extLst>
          </a:blip>
          <a:srcRect l="75350" t="4939" r="1002" b="60884"/>
          <a:stretch/>
        </p:blipFill>
        <p:spPr bwMode="auto">
          <a:xfrm>
            <a:off x="7609342" y="4179499"/>
            <a:ext cx="3058659" cy="2601108"/>
          </a:xfrm>
          <a:prstGeom prst="rect">
            <a:avLst/>
          </a:prstGeom>
          <a:ln>
            <a:solidFill>
              <a:schemeClr val="tx1"/>
            </a:solidFill>
          </a:ln>
          <a:extLst>
            <a:ext uri="{53640926-AAD7-44D8-BBD7-CCE9431645EC}">
              <a14:shadowObscured xmlns:a14="http://schemas.microsoft.com/office/drawing/2010/main"/>
            </a:ext>
          </a:extLst>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a:ext>
            </a:extLst>
          </a:blip>
          <a:srcRect l="75273" t="5289" r="901" b="60647"/>
          <a:stretch/>
        </p:blipFill>
        <p:spPr bwMode="auto">
          <a:xfrm>
            <a:off x="1545318" y="4178369"/>
            <a:ext cx="3102882" cy="2602239"/>
          </a:xfrm>
          <a:prstGeom prst="rect">
            <a:avLst/>
          </a:prstGeom>
          <a:ln>
            <a:solidFill>
              <a:schemeClr val="tx1"/>
            </a:solidFill>
          </a:ln>
          <a:extLst>
            <a:ext uri="{53640926-AAD7-44D8-BBD7-CCE9431645EC}">
              <a14:shadowObscured xmlns:a14="http://schemas.microsoft.com/office/drawing/2010/main"/>
            </a:ext>
          </a:extLst>
        </p:spPr>
      </p:pic>
      <p:pic>
        <p:nvPicPr>
          <p:cNvPr id="27" name="Picture 26"/>
          <p:cNvPicPr/>
          <p:nvPr/>
        </p:nvPicPr>
        <p:blipFill rotWithShape="1">
          <a:blip r:embed="rId3" cstate="print">
            <a:extLst>
              <a:ext uri="{28A0092B-C50C-407E-A947-70E740481C1C}">
                <a14:useLocalDpi xmlns:a14="http://schemas.microsoft.com/office/drawing/2010/main"/>
              </a:ext>
            </a:extLst>
          </a:blip>
          <a:srcRect l="37500" t="50785" r="40600" b="2896"/>
          <a:stretch/>
        </p:blipFill>
        <p:spPr bwMode="auto">
          <a:xfrm>
            <a:off x="5288749" y="1027194"/>
            <a:ext cx="1299845" cy="1613535"/>
          </a:xfrm>
          <a:prstGeom prst="rect">
            <a:avLst/>
          </a:prstGeom>
          <a:ln>
            <a:solidFill>
              <a:schemeClr val="tx1"/>
            </a:solidFill>
          </a:ln>
          <a:extLst>
            <a:ext uri="{53640926-AAD7-44D8-BBD7-CCE9431645EC}">
              <a14:shadowObscured xmlns:a14="http://schemas.microsoft.com/office/drawing/2010/main"/>
            </a:ext>
          </a:extLst>
        </p:spPr>
      </p:pic>
      <p:sp>
        <p:nvSpPr>
          <p:cNvPr id="2" name="TextBox 1"/>
          <p:cNvSpPr txBox="1"/>
          <p:nvPr/>
        </p:nvSpPr>
        <p:spPr>
          <a:xfrm>
            <a:off x="7837837" y="5294821"/>
            <a:ext cx="1531188" cy="369332"/>
          </a:xfrm>
          <a:prstGeom prst="rect">
            <a:avLst/>
          </a:prstGeom>
          <a:noFill/>
          <a:ln w="25400">
            <a:solidFill>
              <a:schemeClr val="tx1"/>
            </a:solidFill>
          </a:ln>
        </p:spPr>
        <p:txBody>
          <a:bodyPr wrap="none" rtlCol="0">
            <a:spAutoFit/>
          </a:bodyPr>
          <a:lstStyle/>
          <a:p>
            <a:pPr>
              <a:defRPr/>
            </a:pPr>
            <a:r>
              <a:rPr lang="en-US" dirty="0">
                <a:solidFill>
                  <a:prstClr val="black"/>
                </a:solidFill>
                <a:latin typeface="Arial" panose="020B0604020202020204"/>
              </a:rPr>
              <a:t>WQ Declines</a:t>
            </a:r>
          </a:p>
        </p:txBody>
      </p:sp>
      <p:sp>
        <p:nvSpPr>
          <p:cNvPr id="4" name="Slide Number Placeholder 3"/>
          <p:cNvSpPr>
            <a:spLocks noGrp="1"/>
          </p:cNvSpPr>
          <p:nvPr>
            <p:ph type="sldNum" sz="quarter" idx="12"/>
          </p:nvPr>
        </p:nvSpPr>
        <p:spPr/>
        <p:txBody>
          <a:bodyPr/>
          <a:lstStyle/>
          <a:p>
            <a:pPr>
              <a:defRPr/>
            </a:pPr>
            <a:fld id="{1548EA90-3F00-4035-8182-A1A8A304E0C6}" type="slidenum">
              <a:rPr lang="en-US" altLang="en-US">
                <a:solidFill>
                  <a:prstClr val="white"/>
                </a:solidFill>
                <a:latin typeface="Arial" panose="020B0604020202020204"/>
              </a:rPr>
              <a:pPr>
                <a:defRPr/>
              </a:pPr>
              <a:t>9</a:t>
            </a:fld>
            <a:endParaRPr lang="en-US" altLang="en-US">
              <a:solidFill>
                <a:prstClr val="white"/>
              </a:solidFill>
              <a:latin typeface="Arial" panose="020B0604020202020204"/>
            </a:endParaRPr>
          </a:p>
        </p:txBody>
      </p:sp>
      <p:pic>
        <p:nvPicPr>
          <p:cNvPr id="7" name="Picture 6"/>
          <p:cNvPicPr>
            <a:picLocks noChangeAspect="1"/>
          </p:cNvPicPr>
          <p:nvPr/>
        </p:nvPicPr>
        <p:blipFill>
          <a:blip r:embed="rId4"/>
          <a:stretch>
            <a:fillRect/>
          </a:stretch>
        </p:blipFill>
        <p:spPr>
          <a:xfrm>
            <a:off x="7001908" y="379701"/>
            <a:ext cx="3480922" cy="2896900"/>
          </a:xfrm>
          <a:prstGeom prst="rect">
            <a:avLst/>
          </a:prstGeom>
          <a:ln>
            <a:solidFill>
              <a:schemeClr val="tx1"/>
            </a:solidFill>
          </a:ln>
        </p:spPr>
      </p:pic>
      <p:pic>
        <p:nvPicPr>
          <p:cNvPr id="13" name="Picture 12"/>
          <p:cNvPicPr>
            <a:picLocks noChangeAspect="1"/>
          </p:cNvPicPr>
          <p:nvPr/>
        </p:nvPicPr>
        <p:blipFill>
          <a:blip r:embed="rId5"/>
          <a:stretch>
            <a:fillRect/>
          </a:stretch>
        </p:blipFill>
        <p:spPr>
          <a:xfrm>
            <a:off x="4733742" y="4179560"/>
            <a:ext cx="2810058" cy="2602240"/>
          </a:xfrm>
          <a:prstGeom prst="rect">
            <a:avLst/>
          </a:prstGeom>
          <a:ln>
            <a:solidFill>
              <a:schemeClr val="tx1"/>
            </a:solidFill>
          </a:ln>
        </p:spPr>
      </p:pic>
      <p:sp>
        <p:nvSpPr>
          <p:cNvPr id="5" name="Rectangle 4"/>
          <p:cNvSpPr/>
          <p:nvPr/>
        </p:nvSpPr>
        <p:spPr bwMode="auto">
          <a:xfrm>
            <a:off x="4743650" y="4207244"/>
            <a:ext cx="1219200" cy="3048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a:solidFill>
                <a:prstClr val="black"/>
              </a:solidFill>
              <a:latin typeface="Verdana" pitchFamily="34" charset="0"/>
            </a:endParaRPr>
          </a:p>
        </p:txBody>
      </p:sp>
      <p:sp>
        <p:nvSpPr>
          <p:cNvPr id="15" name="TextBox 14"/>
          <p:cNvSpPr txBox="1"/>
          <p:nvPr/>
        </p:nvSpPr>
        <p:spPr>
          <a:xfrm>
            <a:off x="5236240" y="3726485"/>
            <a:ext cx="1634102" cy="369332"/>
          </a:xfrm>
          <a:prstGeom prst="rect">
            <a:avLst/>
          </a:prstGeom>
          <a:noFill/>
        </p:spPr>
        <p:txBody>
          <a:bodyPr wrap="none" rtlCol="0">
            <a:spAutoFit/>
          </a:bodyPr>
          <a:lstStyle/>
          <a:p>
            <a:pPr>
              <a:defRPr/>
            </a:pPr>
            <a:r>
              <a:rPr lang="en-US" dirty="0">
                <a:solidFill>
                  <a:prstClr val="black"/>
                </a:solidFill>
                <a:latin typeface="Arial" panose="020B0604020202020204"/>
              </a:rPr>
              <a:t>After 50 Years</a:t>
            </a:r>
          </a:p>
        </p:txBody>
      </p:sp>
      <p:sp>
        <p:nvSpPr>
          <p:cNvPr id="16" name="TextBox 15"/>
          <p:cNvSpPr txBox="1"/>
          <p:nvPr/>
        </p:nvSpPr>
        <p:spPr>
          <a:xfrm>
            <a:off x="4876696" y="5415003"/>
            <a:ext cx="1531188" cy="369332"/>
          </a:xfrm>
          <a:prstGeom prst="rect">
            <a:avLst/>
          </a:prstGeom>
          <a:noFill/>
          <a:ln w="25400">
            <a:solidFill>
              <a:schemeClr val="tx1"/>
            </a:solidFill>
          </a:ln>
        </p:spPr>
        <p:txBody>
          <a:bodyPr wrap="none" rtlCol="0">
            <a:spAutoFit/>
          </a:bodyPr>
          <a:lstStyle/>
          <a:p>
            <a:pPr>
              <a:defRPr/>
            </a:pPr>
            <a:r>
              <a:rPr lang="en-US" dirty="0">
                <a:solidFill>
                  <a:prstClr val="black"/>
                </a:solidFill>
                <a:latin typeface="Arial" panose="020B0604020202020204"/>
              </a:rPr>
              <a:t>WQ Declines</a:t>
            </a:r>
          </a:p>
        </p:txBody>
      </p:sp>
      <p:sp>
        <p:nvSpPr>
          <p:cNvPr id="6" name="Rectangle 5">
            <a:extLst>
              <a:ext uri="{FF2B5EF4-FFF2-40B4-BE49-F238E27FC236}">
                <a16:creationId xmlns:a16="http://schemas.microsoft.com/office/drawing/2014/main" id="{CC06D047-A247-4F88-976B-D712FACC90B8}"/>
              </a:ext>
            </a:extLst>
          </p:cNvPr>
          <p:cNvSpPr/>
          <p:nvPr/>
        </p:nvSpPr>
        <p:spPr>
          <a:xfrm>
            <a:off x="7035940" y="525192"/>
            <a:ext cx="1706429" cy="369332"/>
          </a:xfrm>
          <a:prstGeom prst="rect">
            <a:avLst/>
          </a:prstGeom>
        </p:spPr>
        <p:txBody>
          <a:bodyPr wrap="none">
            <a:spAutoFit/>
          </a:bodyPr>
          <a:lstStyle/>
          <a:p>
            <a:r>
              <a:rPr lang="en-US" b="1" dirty="0">
                <a:solidFill>
                  <a:srgbClr val="000099"/>
                </a:solidFill>
                <a:latin typeface="Arial" panose="020B0604020202020204" pitchFamily="34" charset="0"/>
                <a:cs typeface="Arial" panose="020B0604020202020204" pitchFamily="34" charset="0"/>
              </a:rPr>
              <a:t>Nitrate Today </a:t>
            </a:r>
            <a:endParaRPr lang="en-US" dirty="0"/>
          </a:p>
        </p:txBody>
      </p:sp>
    </p:spTree>
    <p:extLst>
      <p:ext uri="{BB962C8B-B14F-4D97-AF65-F5344CB8AC3E}">
        <p14:creationId xmlns:p14="http://schemas.microsoft.com/office/powerpoint/2010/main" val="29389313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940</Words>
  <Application>Microsoft Office PowerPoint</Application>
  <PresentationFormat>Widescreen</PresentationFormat>
  <Paragraphs>216</Paragraphs>
  <Slides>17</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ＭＳ Ｐゴシック</vt:lpstr>
      <vt:lpstr>Arial</vt:lpstr>
      <vt:lpstr>Arial Black</vt:lpstr>
      <vt:lpstr>Calibri</vt:lpstr>
      <vt:lpstr>Times New Roman</vt:lpstr>
      <vt:lpstr>Verdana</vt:lpstr>
      <vt:lpstr>Wingdings</vt:lpstr>
      <vt:lpstr>Wingdings 2</vt:lpstr>
      <vt:lpstr>Breeze</vt:lpstr>
      <vt:lpstr>3_Office Theme</vt:lpstr>
      <vt:lpstr>          Vicki Kretsinger Grabert (LSCE)  June 11, 2018 Presentation at Stanford University Water in the West Uncommon Dialogues  </vt:lpstr>
      <vt:lpstr>SGMA and Other Technical, Policy, &amp; Regulatory Considerations </vt:lpstr>
      <vt:lpstr>Depth to Bottom  of Upper Groundwater Zone</vt:lpstr>
      <vt:lpstr>PowerPoint Presentation</vt:lpstr>
      <vt:lpstr>PowerPoint Presentation</vt:lpstr>
      <vt:lpstr> e</vt:lpstr>
      <vt:lpstr>Designed Strategies for  Salt &amp; Nitrate Management </vt:lpstr>
      <vt:lpstr>PowerPoint Presentation</vt:lpstr>
      <vt:lpstr>  Upper Zone Nitrate Mostly &gt;MCL</vt:lpstr>
      <vt:lpstr>PowerPoint Presentation</vt:lpstr>
      <vt:lpstr>AID Baseline</vt:lpstr>
      <vt:lpstr>Upper Zone Nitrate Large Area &gt;MCL After 100 Years </vt:lpstr>
      <vt:lpstr>Restoration Methodology: Examples</vt:lpstr>
      <vt:lpstr>Simulated Nitrate Concentrations  in AID Upper Zone</vt:lpstr>
      <vt:lpstr>CDFA On-Farm Stormwater Recharge Project</vt:lpstr>
      <vt:lpstr> SGMA and Synergies with Other Programs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Vicki Kretsinger</cp:lastModifiedBy>
  <cp:revision>28</cp:revision>
  <cp:lastPrinted>2018-06-09T21:37:46Z</cp:lastPrinted>
  <dcterms:created xsi:type="dcterms:W3CDTF">2018-02-05T15:23:26Z</dcterms:created>
  <dcterms:modified xsi:type="dcterms:W3CDTF">2018-06-12T22:36:48Z</dcterms:modified>
</cp:coreProperties>
</file>